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56" r:id="rId3"/>
    <p:sldId id="291" r:id="rId4"/>
    <p:sldId id="288" r:id="rId5"/>
    <p:sldId id="299" r:id="rId6"/>
    <p:sldId id="296" r:id="rId7"/>
    <p:sldId id="295" r:id="rId8"/>
    <p:sldId id="282" r:id="rId9"/>
    <p:sldId id="258" r:id="rId10"/>
    <p:sldId id="283" r:id="rId11"/>
    <p:sldId id="297" r:id="rId12"/>
    <p:sldId id="280" r:id="rId13"/>
    <p:sldId id="286" r:id="rId14"/>
    <p:sldId id="285" r:id="rId15"/>
    <p:sldId id="284" r:id="rId16"/>
    <p:sldId id="260" r:id="rId17"/>
    <p:sldId id="294" r:id="rId18"/>
    <p:sldId id="30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6" r:id="rId34"/>
    <p:sldId id="277" r:id="rId35"/>
    <p:sldId id="278" r:id="rId36"/>
    <p:sldId id="279" r:id="rId37"/>
    <p:sldId id="293" r:id="rId3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73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84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42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98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563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96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3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74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5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61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743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1B32-D4E6-41E1-82CA-8C0B5E9AA086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B46B9-DC00-4504-8D49-769256CC7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78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2196000" y="3816000"/>
            <a:ext cx="322975" cy="2513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47854" y="3624044"/>
            <a:ext cx="919552" cy="195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905054" y="5885760"/>
            <a:ext cx="914400" cy="44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864727" y="3818335"/>
            <a:ext cx="914400" cy="116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1758844" y="6260095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155673" y="3861874"/>
            <a:ext cx="120321" cy="145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04117" y="5557617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16CA4D94-E05C-47C7-AF57-25C34C6A4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7" y="150773"/>
            <a:ext cx="2678625" cy="347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68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D587272-5BBE-D70D-54E3-CE7B882DF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65" y="1542085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  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2 NO</a:t>
            </a:r>
            <a:r>
              <a:rPr lang="en-US" sz="36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(g)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  <p:grpSp>
        <p:nvGrpSpPr>
          <p:cNvPr id="9" name="Groep 8"/>
          <p:cNvGrpSpPr/>
          <p:nvPr/>
        </p:nvGrpSpPr>
        <p:grpSpPr>
          <a:xfrm>
            <a:off x="-1" y="0"/>
            <a:ext cx="3010501" cy="6858000"/>
            <a:chOff x="-1" y="0"/>
            <a:chExt cx="3010501" cy="6858000"/>
          </a:xfrm>
        </p:grpSpPr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181" r="8093"/>
            <a:stretch/>
          </p:blipFill>
          <p:spPr>
            <a:xfrm>
              <a:off x="-1" y="0"/>
              <a:ext cx="2987825" cy="6858000"/>
            </a:xfrm>
            <a:prstGeom prst="rect">
              <a:avLst/>
            </a:prstGeom>
          </p:spPr>
        </p:pic>
        <p:sp>
          <p:nvSpPr>
            <p:cNvPr id="11" name="Tekstvak 10"/>
            <p:cNvSpPr txBox="1"/>
            <p:nvPr/>
          </p:nvSpPr>
          <p:spPr>
            <a:xfrm>
              <a:off x="994276" y="2780928"/>
              <a:ext cx="2016224" cy="1733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accent2">
                      <a:lumMod val="50000"/>
                    </a:schemeClr>
                  </a:solidFill>
                </a:rPr>
                <a:t>NO</a:t>
              </a:r>
              <a:r>
                <a:rPr lang="en-US" sz="4000" baseline="-25000" dirty="0">
                  <a:solidFill>
                    <a:schemeClr val="accent2">
                      <a:lumMod val="50000"/>
                    </a:schemeClr>
                  </a:solidFill>
                </a:rPr>
                <a:t>2</a:t>
              </a:r>
            </a:p>
            <a:p>
              <a:endParaRPr lang="en-US" sz="4000" baseline="-250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r>
                <a:rPr lang="en-US" sz="4000" dirty="0">
                  <a:solidFill>
                    <a:schemeClr val="bg1">
                      <a:lumMod val="85000"/>
                    </a:schemeClr>
                  </a:solidFill>
                </a:rPr>
                <a:t>N</a:t>
              </a:r>
              <a:r>
                <a:rPr lang="en-US" sz="4000" baseline="-25000" dirty="0">
                  <a:solidFill>
                    <a:schemeClr val="bg1">
                      <a:lumMod val="85000"/>
                    </a:schemeClr>
                  </a:solidFill>
                </a:rPr>
                <a:t>2</a:t>
              </a:r>
              <a:r>
                <a:rPr lang="en-US" sz="4000" dirty="0">
                  <a:solidFill>
                    <a:schemeClr val="bg1">
                      <a:lumMod val="85000"/>
                    </a:schemeClr>
                  </a:solidFill>
                </a:rPr>
                <a:t>O</a:t>
              </a:r>
              <a:r>
                <a:rPr lang="en-US" sz="4000" baseline="-25000" dirty="0">
                  <a:solidFill>
                    <a:schemeClr val="bg1">
                      <a:lumMod val="85000"/>
                    </a:schemeClr>
                  </a:solidFill>
                </a:rPr>
                <a:t>4</a:t>
              </a:r>
              <a:endParaRPr lang="nl-NL" sz="4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20" name="Text Box 3">
            <a:extLst>
              <a:ext uri="{FF2B5EF4-FFF2-40B4-BE49-F238E27FC236}">
                <a16:creationId xmlns:a16="http://schemas.microsoft.com/office/drawing/2014/main" id="{5543091F-A673-4248-93CF-135746E49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196" y="3105834"/>
            <a:ext cx="518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(g)</a:t>
            </a:r>
            <a:r>
              <a:rPr lang="en-US" sz="2400" dirty="0"/>
              <a:t>                  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2 NO</a:t>
            </a:r>
            <a:r>
              <a:rPr lang="en-US" sz="36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(g) </a:t>
            </a:r>
            <a:endParaRPr lang="nl-N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Line 13">
            <a:extLst>
              <a:ext uri="{FF2B5EF4-FFF2-40B4-BE49-F238E27FC236}">
                <a16:creationId xmlns:a16="http://schemas.microsoft.com/office/drawing/2014/main" id="{F9DA0B9D-33AF-4BCE-91D3-486EE1106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5039" y="3428999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2259176" y="2719426"/>
            <a:ext cx="13985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r>
              <a:rPr lang="nl-NL" sz="2000" dirty="0"/>
              <a:t>bruin  </a:t>
            </a:r>
          </a:p>
          <a:p>
            <a:endParaRPr lang="nl-NL" sz="2000" dirty="0"/>
          </a:p>
          <a:p>
            <a:endParaRPr lang="nl-NL" sz="200" dirty="0"/>
          </a:p>
          <a:p>
            <a:endParaRPr lang="nl-NL" sz="200" dirty="0"/>
          </a:p>
          <a:p>
            <a:endParaRPr lang="nl-NL" sz="200" dirty="0"/>
          </a:p>
          <a:p>
            <a:endParaRPr lang="nl-NL" sz="2000" dirty="0"/>
          </a:p>
          <a:p>
            <a:r>
              <a:rPr lang="nl-NL" sz="2000" dirty="0"/>
              <a:t>kleurloos                           </a:t>
            </a:r>
          </a:p>
        </p:txBody>
      </p:sp>
      <p:sp>
        <p:nvSpPr>
          <p:cNvPr id="3" name="Line 13">
            <a:extLst>
              <a:ext uri="{FF2B5EF4-FFF2-40B4-BE49-F238E27FC236}">
                <a16:creationId xmlns:a16="http://schemas.microsoft.com/office/drawing/2014/main" id="{BFE860D4-965B-2314-E40C-8B29230E0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6031" y="183865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59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1EFA5D9-A5AB-684B-44AD-C0A5B51D1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65" y="1542085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2 NO</a:t>
            </a:r>
            <a:r>
              <a:rPr lang="en-US" sz="36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(g)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584235" y="1860450"/>
            <a:ext cx="435388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r>
              <a:rPr lang="nl-NL" sz="2000" dirty="0"/>
              <a:t>bruin                                 kleurloos                           </a:t>
            </a:r>
          </a:p>
        </p:txBody>
      </p:sp>
      <p:grpSp>
        <p:nvGrpSpPr>
          <p:cNvPr id="9" name="Groep 8"/>
          <p:cNvGrpSpPr/>
          <p:nvPr/>
        </p:nvGrpSpPr>
        <p:grpSpPr>
          <a:xfrm>
            <a:off x="-1" y="0"/>
            <a:ext cx="3010501" cy="6858000"/>
            <a:chOff x="-1" y="0"/>
            <a:chExt cx="3010501" cy="6858000"/>
          </a:xfrm>
        </p:grpSpPr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181" r="8093"/>
            <a:stretch/>
          </p:blipFill>
          <p:spPr>
            <a:xfrm>
              <a:off x="-1" y="0"/>
              <a:ext cx="2987825" cy="6858000"/>
            </a:xfrm>
            <a:prstGeom prst="rect">
              <a:avLst/>
            </a:prstGeom>
          </p:spPr>
        </p:pic>
        <p:sp>
          <p:nvSpPr>
            <p:cNvPr id="11" name="Tekstvak 10"/>
            <p:cNvSpPr txBox="1"/>
            <p:nvPr/>
          </p:nvSpPr>
          <p:spPr>
            <a:xfrm>
              <a:off x="994276" y="2780928"/>
              <a:ext cx="2016224" cy="1733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accent2">
                      <a:lumMod val="50000"/>
                    </a:schemeClr>
                  </a:solidFill>
                </a:rPr>
                <a:t>NO</a:t>
              </a:r>
              <a:r>
                <a:rPr lang="en-US" sz="4000" baseline="-25000" dirty="0">
                  <a:solidFill>
                    <a:schemeClr val="accent2">
                      <a:lumMod val="50000"/>
                    </a:schemeClr>
                  </a:solidFill>
                </a:rPr>
                <a:t>2</a:t>
              </a:r>
            </a:p>
            <a:p>
              <a:endParaRPr lang="en-US" sz="4000" baseline="-25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sz="4000" dirty="0">
                  <a:solidFill>
                    <a:schemeClr val="bg1">
                      <a:lumMod val="85000"/>
                    </a:schemeClr>
                  </a:solidFill>
                </a:rPr>
                <a:t>N</a:t>
              </a:r>
              <a:r>
                <a:rPr lang="en-US" sz="4000" baseline="-25000" dirty="0">
                  <a:solidFill>
                    <a:schemeClr val="bg1">
                      <a:lumMod val="85000"/>
                    </a:schemeClr>
                  </a:solidFill>
                </a:rPr>
                <a:t>2</a:t>
              </a:r>
              <a:r>
                <a:rPr lang="en-US" sz="4000" dirty="0">
                  <a:solidFill>
                    <a:schemeClr val="bg1">
                      <a:lumMod val="85000"/>
                    </a:schemeClr>
                  </a:solidFill>
                </a:rPr>
                <a:t>O</a:t>
              </a:r>
              <a:r>
                <a:rPr lang="en-US" sz="4000" baseline="-25000" dirty="0">
                  <a:solidFill>
                    <a:schemeClr val="bg1">
                      <a:lumMod val="85000"/>
                    </a:schemeClr>
                  </a:solidFill>
                </a:rPr>
                <a:t>4</a:t>
              </a:r>
              <a:endParaRPr lang="nl-NL" sz="4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grpSp>
          <p:nvGrpSpPr>
            <p:cNvPr id="12" name="Groep 11"/>
            <p:cNvGrpSpPr/>
            <p:nvPr/>
          </p:nvGrpSpPr>
          <p:grpSpPr>
            <a:xfrm rot="5400000">
              <a:off x="1235410" y="3544938"/>
              <a:ext cx="576064" cy="200173"/>
              <a:chOff x="4321175" y="2060575"/>
              <a:chExt cx="574675" cy="144463"/>
            </a:xfrm>
          </p:grpSpPr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4362450" y="2060575"/>
                <a:ext cx="5334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H="1" flipV="1">
                <a:off x="4321175" y="2205038"/>
                <a:ext cx="57467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107639" y="1475729"/>
            <a:ext cx="518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</a:t>
            </a:r>
            <a:r>
              <a:rPr lang="nl-NL" dirty="0">
                <a:latin typeface="+mj-lt"/>
              </a:rPr>
              <a:t>       </a:t>
            </a:r>
          </a:p>
        </p:txBody>
      </p:sp>
      <p:sp>
        <p:nvSpPr>
          <p:cNvPr id="2" name="Line 13">
            <a:extLst>
              <a:ext uri="{FF2B5EF4-FFF2-40B4-BE49-F238E27FC236}">
                <a16:creationId xmlns:a16="http://schemas.microsoft.com/office/drawing/2014/main" id="{D0414DD1-F6A2-8203-C026-B5F851A80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6031" y="183865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" name="Line 13">
            <a:extLst>
              <a:ext uri="{FF2B5EF4-FFF2-40B4-BE49-F238E27FC236}">
                <a16:creationId xmlns:a16="http://schemas.microsoft.com/office/drawing/2014/main" id="{5FBA7506-800E-DED9-1929-44AE6A1D67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4756" y="1981220"/>
            <a:ext cx="5746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251B32C-F582-C5A8-7D2C-B4A9A2FAD63D}"/>
              </a:ext>
            </a:extLst>
          </p:cNvPr>
          <p:cNvSpPr txBox="1"/>
          <p:nvPr/>
        </p:nvSpPr>
        <p:spPr>
          <a:xfrm>
            <a:off x="4198171" y="503339"/>
            <a:ext cx="458877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0000"/>
                </a:solidFill>
              </a:rPr>
              <a:t>Evenwicht</a:t>
            </a:r>
          </a:p>
          <a:p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84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352209" y="2657775"/>
            <a:ext cx="480385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rgbClr val="FF0000"/>
                </a:solidFill>
              </a:rPr>
              <a:t>Snelheid van beide reacties is gelijk</a:t>
            </a:r>
          </a:p>
          <a:p>
            <a:endParaRPr lang="nl-NL" sz="4000" dirty="0">
              <a:solidFill>
                <a:srgbClr val="FF0000"/>
              </a:solidFill>
            </a:endParaRPr>
          </a:p>
          <a:p>
            <a:endParaRPr lang="nl-NL" sz="4000" dirty="0">
              <a:solidFill>
                <a:srgbClr val="FF00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198171" y="503339"/>
            <a:ext cx="458877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Evenwicht</a:t>
            </a:r>
          </a:p>
          <a:p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9" name="Groep 8"/>
          <p:cNvGrpSpPr/>
          <p:nvPr/>
        </p:nvGrpSpPr>
        <p:grpSpPr>
          <a:xfrm>
            <a:off x="-1" y="0"/>
            <a:ext cx="3010501" cy="6858000"/>
            <a:chOff x="-1" y="0"/>
            <a:chExt cx="3010501" cy="6858000"/>
          </a:xfrm>
        </p:grpSpPr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181" r="8093"/>
            <a:stretch/>
          </p:blipFill>
          <p:spPr>
            <a:xfrm>
              <a:off x="-1" y="0"/>
              <a:ext cx="2987825" cy="6858000"/>
            </a:xfrm>
            <a:prstGeom prst="rect">
              <a:avLst/>
            </a:prstGeom>
          </p:spPr>
        </p:pic>
        <p:sp>
          <p:nvSpPr>
            <p:cNvPr id="11" name="Tekstvak 10"/>
            <p:cNvSpPr txBox="1"/>
            <p:nvPr/>
          </p:nvSpPr>
          <p:spPr>
            <a:xfrm>
              <a:off x="994276" y="2780928"/>
              <a:ext cx="20162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grpSp>
          <p:nvGrpSpPr>
            <p:cNvPr id="12" name="Groep 11"/>
            <p:cNvGrpSpPr/>
            <p:nvPr/>
          </p:nvGrpSpPr>
          <p:grpSpPr>
            <a:xfrm rot="5400000">
              <a:off x="1235410" y="3544938"/>
              <a:ext cx="576064" cy="200173"/>
              <a:chOff x="4321175" y="2060575"/>
              <a:chExt cx="574675" cy="144463"/>
            </a:xfrm>
          </p:grpSpPr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4362450" y="2060575"/>
                <a:ext cx="5334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H="1" flipV="1">
                <a:off x="4321175" y="2205038"/>
                <a:ext cx="57467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sp>
        <p:nvSpPr>
          <p:cNvPr id="4" name="Line 13">
            <a:extLst>
              <a:ext uri="{FF2B5EF4-FFF2-40B4-BE49-F238E27FC236}">
                <a16:creationId xmlns:a16="http://schemas.microsoft.com/office/drawing/2014/main" id="{58F6A225-FEC8-A98D-AB34-B73E5862BC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6031" y="183865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" name="Line 13">
            <a:extLst>
              <a:ext uri="{FF2B5EF4-FFF2-40B4-BE49-F238E27FC236}">
                <a16:creationId xmlns:a16="http://schemas.microsoft.com/office/drawing/2014/main" id="{4C466DF5-0DFD-CFAB-5A96-FD90E02A45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4756" y="1981220"/>
            <a:ext cx="5746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E05362CC-AAA6-3170-CC96-0F1170DAE7A4}"/>
              </a:ext>
            </a:extLst>
          </p:cNvPr>
          <p:cNvSpPr txBox="1"/>
          <p:nvPr/>
        </p:nvSpPr>
        <p:spPr>
          <a:xfrm>
            <a:off x="994276" y="2780928"/>
            <a:ext cx="201622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NO</a:t>
            </a:r>
            <a:r>
              <a:rPr lang="en-US" sz="4000" baseline="-25000" dirty="0">
                <a:solidFill>
                  <a:schemeClr val="accent2">
                    <a:lumMod val="50000"/>
                  </a:schemeClr>
                </a:solidFill>
              </a:rPr>
              <a:t>2</a:t>
            </a:r>
          </a:p>
          <a:p>
            <a:endParaRPr lang="en-US" sz="4000" baseline="-25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chemeClr val="bg1">
                    <a:lumMod val="85000"/>
                  </a:schemeClr>
                </a:solidFill>
              </a:rPr>
              <a:t>N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bg1">
                    <a:lumMod val="85000"/>
                  </a:schemeClr>
                </a:solidFill>
              </a:rPr>
              <a:t>O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</a:rPr>
              <a:t>4</a:t>
            </a:r>
            <a:endParaRPr lang="nl-NL" sz="4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0829CD2E-EFB3-6C19-680B-E6870A771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65" y="1542085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2 NO</a:t>
            </a:r>
            <a:r>
              <a:rPr lang="en-US" sz="36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(g)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7222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352209" y="2657775"/>
            <a:ext cx="48038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/>
              <a:t>Snelheid van beide reacties is gelijk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rgbClr val="FF0000"/>
                </a:solidFill>
              </a:rPr>
              <a:t>Alle stoffen voor en na de pijl zijn aanwezig</a:t>
            </a:r>
          </a:p>
          <a:p>
            <a:endParaRPr lang="nl-NL" sz="4000" dirty="0">
              <a:solidFill>
                <a:srgbClr val="FF0000"/>
              </a:solidFill>
            </a:endParaRPr>
          </a:p>
          <a:p>
            <a:endParaRPr lang="nl-NL" sz="4000" dirty="0">
              <a:solidFill>
                <a:srgbClr val="FF00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198171" y="503339"/>
            <a:ext cx="458877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Evenwicht</a:t>
            </a:r>
          </a:p>
          <a:p>
            <a:endParaRPr lang="nl-NL" dirty="0"/>
          </a:p>
        </p:txBody>
      </p:sp>
      <p:grpSp>
        <p:nvGrpSpPr>
          <p:cNvPr id="9" name="Groep 8"/>
          <p:cNvGrpSpPr/>
          <p:nvPr/>
        </p:nvGrpSpPr>
        <p:grpSpPr>
          <a:xfrm>
            <a:off x="-1" y="0"/>
            <a:ext cx="2987825" cy="6858000"/>
            <a:chOff x="-1" y="0"/>
            <a:chExt cx="2987825" cy="6858000"/>
          </a:xfrm>
        </p:grpSpPr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181" r="8093"/>
            <a:stretch/>
          </p:blipFill>
          <p:spPr>
            <a:xfrm>
              <a:off x="-1" y="0"/>
              <a:ext cx="2987825" cy="6858000"/>
            </a:xfrm>
            <a:prstGeom prst="rect">
              <a:avLst/>
            </a:prstGeom>
          </p:spPr>
        </p:pic>
        <p:grpSp>
          <p:nvGrpSpPr>
            <p:cNvPr id="12" name="Groep 11"/>
            <p:cNvGrpSpPr/>
            <p:nvPr/>
          </p:nvGrpSpPr>
          <p:grpSpPr>
            <a:xfrm rot="5400000">
              <a:off x="1235410" y="3544938"/>
              <a:ext cx="576064" cy="200173"/>
              <a:chOff x="4321175" y="2060575"/>
              <a:chExt cx="574675" cy="144463"/>
            </a:xfrm>
          </p:grpSpPr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4362450" y="2060575"/>
                <a:ext cx="5334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H="1" flipV="1">
                <a:off x="4321175" y="2205038"/>
                <a:ext cx="57467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sp>
        <p:nvSpPr>
          <p:cNvPr id="6" name="Line 13">
            <a:extLst>
              <a:ext uri="{FF2B5EF4-FFF2-40B4-BE49-F238E27FC236}">
                <a16:creationId xmlns:a16="http://schemas.microsoft.com/office/drawing/2014/main" id="{EE0201A3-D31E-6879-6F1E-C1888BDF8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6031" y="183865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" name="Line 13">
            <a:extLst>
              <a:ext uri="{FF2B5EF4-FFF2-40B4-BE49-F238E27FC236}">
                <a16:creationId xmlns:a16="http://schemas.microsoft.com/office/drawing/2014/main" id="{3F754023-1E97-78BD-151D-FADB81F736D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4756" y="1981220"/>
            <a:ext cx="5746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D3295EF-94DA-A4BD-1EE2-1DA8532876FE}"/>
              </a:ext>
            </a:extLst>
          </p:cNvPr>
          <p:cNvSpPr txBox="1"/>
          <p:nvPr/>
        </p:nvSpPr>
        <p:spPr>
          <a:xfrm>
            <a:off x="994276" y="2780928"/>
            <a:ext cx="201622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NO</a:t>
            </a:r>
            <a:r>
              <a:rPr lang="en-US" sz="4000" baseline="-25000" dirty="0">
                <a:solidFill>
                  <a:schemeClr val="accent2">
                    <a:lumMod val="50000"/>
                  </a:schemeClr>
                </a:solidFill>
              </a:rPr>
              <a:t>2</a:t>
            </a:r>
          </a:p>
          <a:p>
            <a:endParaRPr lang="en-US" sz="4000" baseline="-25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chemeClr val="bg1">
                    <a:lumMod val="85000"/>
                  </a:schemeClr>
                </a:solidFill>
              </a:rPr>
              <a:t>N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bg1">
                    <a:lumMod val="85000"/>
                  </a:schemeClr>
                </a:solidFill>
              </a:rPr>
              <a:t>O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</a:rPr>
              <a:t>4</a:t>
            </a:r>
            <a:endParaRPr lang="nl-NL" sz="4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4FC95890-4222-90CE-1640-05EBEE5CA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65" y="1542085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2 NO</a:t>
            </a:r>
            <a:r>
              <a:rPr lang="en-US" sz="36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(g)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73714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352209" y="2657775"/>
            <a:ext cx="480385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/>
              <a:t>Snelheid van beide reacties is gelijk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/>
              <a:t>Alle stoffen voor en na de pijl zijn aanwezig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rgbClr val="FF0000"/>
                </a:solidFill>
              </a:rPr>
              <a:t>De concentraties van de stoffen veranderen niet</a:t>
            </a:r>
            <a:endParaRPr lang="nl-NL" sz="4000" dirty="0">
              <a:solidFill>
                <a:srgbClr val="FF0000"/>
              </a:solidFill>
            </a:endParaRPr>
          </a:p>
          <a:p>
            <a:endParaRPr lang="nl-NL" sz="4000" dirty="0">
              <a:solidFill>
                <a:srgbClr val="FF0000"/>
              </a:solidFill>
            </a:endParaRPr>
          </a:p>
          <a:p>
            <a:endParaRPr lang="nl-NL" sz="4000" dirty="0">
              <a:solidFill>
                <a:srgbClr val="FF00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198171" y="503339"/>
            <a:ext cx="458877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Evenwicht</a:t>
            </a:r>
          </a:p>
          <a:p>
            <a:endParaRPr lang="nl-NL" dirty="0"/>
          </a:p>
        </p:txBody>
      </p:sp>
      <p:grpSp>
        <p:nvGrpSpPr>
          <p:cNvPr id="9" name="Groep 8"/>
          <p:cNvGrpSpPr/>
          <p:nvPr/>
        </p:nvGrpSpPr>
        <p:grpSpPr>
          <a:xfrm>
            <a:off x="-1" y="0"/>
            <a:ext cx="2987825" cy="6858000"/>
            <a:chOff x="-1" y="0"/>
            <a:chExt cx="2987825" cy="6858000"/>
          </a:xfrm>
        </p:grpSpPr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181" r="8093"/>
            <a:stretch/>
          </p:blipFill>
          <p:spPr>
            <a:xfrm>
              <a:off x="-1" y="0"/>
              <a:ext cx="2987825" cy="6858000"/>
            </a:xfrm>
            <a:prstGeom prst="rect">
              <a:avLst/>
            </a:prstGeom>
          </p:spPr>
        </p:pic>
        <p:grpSp>
          <p:nvGrpSpPr>
            <p:cNvPr id="12" name="Groep 11"/>
            <p:cNvGrpSpPr/>
            <p:nvPr/>
          </p:nvGrpSpPr>
          <p:grpSpPr>
            <a:xfrm rot="5400000">
              <a:off x="1235410" y="3544938"/>
              <a:ext cx="576064" cy="200173"/>
              <a:chOff x="4321175" y="2060575"/>
              <a:chExt cx="574675" cy="144463"/>
            </a:xfrm>
          </p:grpSpPr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4362450" y="2060575"/>
                <a:ext cx="5334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H="1" flipV="1">
                <a:off x="4321175" y="2205038"/>
                <a:ext cx="57467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sp>
        <p:nvSpPr>
          <p:cNvPr id="3" name="Line 13">
            <a:extLst>
              <a:ext uri="{FF2B5EF4-FFF2-40B4-BE49-F238E27FC236}">
                <a16:creationId xmlns:a16="http://schemas.microsoft.com/office/drawing/2014/main" id="{F883ABF2-9D46-A72E-9A72-BCB0C17685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6031" y="183865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" name="Line 13">
            <a:extLst>
              <a:ext uri="{FF2B5EF4-FFF2-40B4-BE49-F238E27FC236}">
                <a16:creationId xmlns:a16="http://schemas.microsoft.com/office/drawing/2014/main" id="{77115D72-1F58-DEA3-0A67-CD53087EF1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4756" y="1981220"/>
            <a:ext cx="5746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3A59325-626D-A6E0-4081-7A158B797950}"/>
              </a:ext>
            </a:extLst>
          </p:cNvPr>
          <p:cNvSpPr txBox="1"/>
          <p:nvPr/>
        </p:nvSpPr>
        <p:spPr>
          <a:xfrm>
            <a:off x="994276" y="2780928"/>
            <a:ext cx="201622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NO</a:t>
            </a:r>
            <a:r>
              <a:rPr lang="en-US" sz="4000" baseline="-25000" dirty="0">
                <a:solidFill>
                  <a:schemeClr val="accent2">
                    <a:lumMod val="50000"/>
                  </a:schemeClr>
                </a:solidFill>
              </a:rPr>
              <a:t>2</a:t>
            </a:r>
          </a:p>
          <a:p>
            <a:endParaRPr lang="en-US" sz="4000" baseline="-25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chemeClr val="bg1">
                    <a:lumMod val="85000"/>
                  </a:schemeClr>
                </a:solidFill>
              </a:rPr>
              <a:t>N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bg1">
                    <a:lumMod val="85000"/>
                  </a:schemeClr>
                </a:solidFill>
              </a:rPr>
              <a:t>O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</a:rPr>
              <a:t>4</a:t>
            </a:r>
            <a:endParaRPr lang="nl-NL" sz="4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58DD4110-CE26-144C-ABFF-F1E26C417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65" y="1542085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2 NO</a:t>
            </a:r>
            <a:r>
              <a:rPr lang="en-US" sz="36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(g)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63266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197532" y="4025208"/>
            <a:ext cx="45894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4000" dirty="0">
              <a:solidFill>
                <a:srgbClr val="FF0000"/>
              </a:solidFill>
            </a:endParaRPr>
          </a:p>
          <a:p>
            <a:endParaRPr lang="nl-NL" sz="4000" dirty="0">
              <a:solidFill>
                <a:srgbClr val="FF0000"/>
              </a:solidFill>
            </a:endParaRPr>
          </a:p>
          <a:p>
            <a:r>
              <a:rPr lang="nl-NL" sz="3200" dirty="0">
                <a:solidFill>
                  <a:srgbClr val="FF0000"/>
                </a:solidFill>
              </a:rPr>
              <a:t>Homogeen evenwicht</a:t>
            </a:r>
          </a:p>
        </p:txBody>
      </p:sp>
      <p:grpSp>
        <p:nvGrpSpPr>
          <p:cNvPr id="9" name="Groep 8"/>
          <p:cNvGrpSpPr/>
          <p:nvPr/>
        </p:nvGrpSpPr>
        <p:grpSpPr>
          <a:xfrm>
            <a:off x="-1" y="0"/>
            <a:ext cx="2987825" cy="6858000"/>
            <a:chOff x="-1" y="0"/>
            <a:chExt cx="2987825" cy="6858000"/>
          </a:xfrm>
        </p:grpSpPr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181" r="8093"/>
            <a:stretch/>
          </p:blipFill>
          <p:spPr>
            <a:xfrm>
              <a:off x="-1" y="0"/>
              <a:ext cx="2987825" cy="6858000"/>
            </a:xfrm>
            <a:prstGeom prst="rect">
              <a:avLst/>
            </a:prstGeom>
          </p:spPr>
        </p:pic>
        <p:grpSp>
          <p:nvGrpSpPr>
            <p:cNvPr id="12" name="Groep 11"/>
            <p:cNvGrpSpPr/>
            <p:nvPr/>
          </p:nvGrpSpPr>
          <p:grpSpPr>
            <a:xfrm rot="5400000">
              <a:off x="1235410" y="3544938"/>
              <a:ext cx="576064" cy="200173"/>
              <a:chOff x="4321175" y="2060575"/>
              <a:chExt cx="574675" cy="144463"/>
            </a:xfrm>
          </p:grpSpPr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4362450" y="2060575"/>
                <a:ext cx="5334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H="1" flipV="1">
                <a:off x="4321175" y="2205038"/>
                <a:ext cx="57467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sp>
        <p:nvSpPr>
          <p:cNvPr id="3" name="Line 13">
            <a:extLst>
              <a:ext uri="{FF2B5EF4-FFF2-40B4-BE49-F238E27FC236}">
                <a16:creationId xmlns:a16="http://schemas.microsoft.com/office/drawing/2014/main" id="{B4FA93DE-01C1-06E2-1C87-C629D7BEF1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6031" y="183865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" name="Line 13">
            <a:extLst>
              <a:ext uri="{FF2B5EF4-FFF2-40B4-BE49-F238E27FC236}">
                <a16:creationId xmlns:a16="http://schemas.microsoft.com/office/drawing/2014/main" id="{79DB2775-D500-35EC-FA6D-0D43AC3A07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4756" y="1981220"/>
            <a:ext cx="5746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709D852-C7C3-1B5D-BA8C-8E4BABE71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7639" y="1475729"/>
            <a:ext cx="518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</a:t>
            </a:r>
            <a:r>
              <a:rPr lang="nl-NL" dirty="0">
                <a:latin typeface="+mj-lt"/>
              </a:rPr>
              <a:t>      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32A4623-198F-361D-B4FD-5C1EAB3F39AA}"/>
              </a:ext>
            </a:extLst>
          </p:cNvPr>
          <p:cNvSpPr txBox="1"/>
          <p:nvPr/>
        </p:nvSpPr>
        <p:spPr>
          <a:xfrm>
            <a:off x="994276" y="2780928"/>
            <a:ext cx="201622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NO</a:t>
            </a:r>
            <a:r>
              <a:rPr lang="en-US" sz="4000" baseline="-25000" dirty="0">
                <a:solidFill>
                  <a:schemeClr val="accent2">
                    <a:lumMod val="50000"/>
                  </a:schemeClr>
                </a:solidFill>
              </a:rPr>
              <a:t>2</a:t>
            </a:r>
          </a:p>
          <a:p>
            <a:endParaRPr lang="en-US" sz="4000" baseline="-25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chemeClr val="bg1">
                    <a:lumMod val="85000"/>
                  </a:schemeClr>
                </a:solidFill>
              </a:rPr>
              <a:t>N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bg1">
                    <a:lumMod val="85000"/>
                  </a:schemeClr>
                </a:solidFill>
              </a:rPr>
              <a:t>O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</a:rPr>
              <a:t>4</a:t>
            </a:r>
            <a:endParaRPr lang="nl-NL" sz="4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EEF82FE9-2802-E775-6CFF-3E5A455DE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65" y="1542085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2 NO</a:t>
            </a:r>
            <a:r>
              <a:rPr lang="en-US" sz="36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1943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14"/>
          <p:cNvSpPr>
            <a:spLocks noChangeAspect="1" noChangeArrowheads="1"/>
          </p:cNvSpPr>
          <p:nvPr/>
        </p:nvSpPr>
        <p:spPr bwMode="auto">
          <a:xfrm>
            <a:off x="2700338" y="981075"/>
            <a:ext cx="5867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/>
          </a:p>
        </p:txBody>
      </p:sp>
      <p:sp>
        <p:nvSpPr>
          <p:cNvPr id="2054" name="Tekstvak 2"/>
          <p:cNvSpPr txBox="1">
            <a:spLocks noChangeArrowheads="1"/>
          </p:cNvSpPr>
          <p:nvPr/>
        </p:nvSpPr>
        <p:spPr bwMode="auto">
          <a:xfrm>
            <a:off x="358775" y="161925"/>
            <a:ext cx="86058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 dirty="0">
                <a:latin typeface="Calibri" panose="020F0502020204030204" pitchFamily="34" charset="0"/>
              </a:rPr>
              <a:t>Bij de bereiding van zeer zuiver nikkel speelt de stof </a:t>
            </a:r>
            <a:r>
              <a:rPr lang="nl-NL" altLang="nl-NL" sz="2000" dirty="0" err="1">
                <a:latin typeface="Calibri" panose="020F0502020204030204" pitchFamily="34" charset="0"/>
              </a:rPr>
              <a:t>nikkeltetracarbonyl</a:t>
            </a:r>
            <a:r>
              <a:rPr lang="nl-NL" altLang="nl-NL" sz="2000" dirty="0">
                <a:latin typeface="Calibri" panose="020F0502020204030204" pitchFamily="34" charset="0"/>
              </a:rPr>
              <a:t>, Ni(CO) </a:t>
            </a:r>
            <a:r>
              <a:rPr lang="nl-NL" altLang="nl-NL" sz="2000" baseline="-25000" dirty="0">
                <a:latin typeface="Calibri" panose="020F0502020204030204" pitchFamily="34" charset="0"/>
              </a:rPr>
              <a:t>4</a:t>
            </a:r>
            <a:r>
              <a:rPr lang="nl-NL" altLang="nl-NL" sz="2000" dirty="0">
                <a:latin typeface="Calibri" panose="020F0502020204030204" pitchFamily="34" charset="0"/>
              </a:rPr>
              <a:t> een belangrijke rol. Deze stof ontstaat als men nikkel laat reageren met koolstofmonooxide. Dit is een evenwichtsreactie.</a:t>
            </a:r>
          </a:p>
        </p:txBody>
      </p:sp>
    </p:spTree>
    <p:extLst>
      <p:ext uri="{BB962C8B-B14F-4D97-AF65-F5344CB8AC3E}">
        <p14:creationId xmlns:p14="http://schemas.microsoft.com/office/powerpoint/2010/main" val="1536465527"/>
      </p:ext>
    </p:extLst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3"/>
          <p:cNvSpPr>
            <a:spLocks noChangeShapeType="1"/>
          </p:cNvSpPr>
          <p:nvPr/>
        </p:nvSpPr>
        <p:spPr bwMode="auto">
          <a:xfrm>
            <a:off x="4362450" y="2060575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1" name="Line 13"/>
          <p:cNvSpPr>
            <a:spLocks noChangeShapeType="1"/>
          </p:cNvSpPr>
          <p:nvPr/>
        </p:nvSpPr>
        <p:spPr bwMode="auto">
          <a:xfrm flipH="1" flipV="1">
            <a:off x="4321175" y="2205038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2" name="AutoShape 14"/>
          <p:cNvSpPr>
            <a:spLocks noChangeAspect="1" noChangeArrowheads="1"/>
          </p:cNvSpPr>
          <p:nvPr/>
        </p:nvSpPr>
        <p:spPr bwMode="auto">
          <a:xfrm>
            <a:off x="2700338" y="981075"/>
            <a:ext cx="5867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/>
          </a:p>
        </p:txBody>
      </p:sp>
      <p:sp>
        <p:nvSpPr>
          <p:cNvPr id="2053" name="Tekstvak 1"/>
          <p:cNvSpPr txBox="1">
            <a:spLocks noChangeArrowheads="1"/>
          </p:cNvSpPr>
          <p:nvPr/>
        </p:nvSpPr>
        <p:spPr bwMode="auto">
          <a:xfrm>
            <a:off x="1222375" y="1768475"/>
            <a:ext cx="792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   Ni </a:t>
            </a:r>
            <a:r>
              <a:rPr lang="nl-NL" altLang="nl-NL" sz="2400" dirty="0">
                <a:latin typeface="Calibri" panose="020F0502020204030204" pitchFamily="34" charset="0"/>
              </a:rPr>
              <a:t>(s)  </a:t>
            </a:r>
            <a:r>
              <a:rPr lang="nl-NL" altLang="nl-NL" dirty="0">
                <a:latin typeface="Calibri" panose="020F0502020204030204" pitchFamily="34" charset="0"/>
              </a:rPr>
              <a:t>+  4 CO </a:t>
            </a:r>
            <a:r>
              <a:rPr lang="nl-NL" altLang="nl-NL" sz="2400" dirty="0">
                <a:latin typeface="Calibri" panose="020F0502020204030204" pitchFamily="34" charset="0"/>
              </a:rPr>
              <a:t>(g)               </a:t>
            </a:r>
            <a:r>
              <a:rPr lang="nl-NL" altLang="nl-NL" dirty="0">
                <a:latin typeface="Calibri" panose="020F0502020204030204" pitchFamily="34" charset="0"/>
              </a:rPr>
              <a:t>Ni(CO)</a:t>
            </a:r>
            <a:r>
              <a:rPr lang="nl-NL" altLang="nl-NL" baseline="-30000" dirty="0">
                <a:latin typeface="Calibri" panose="020F0502020204030204" pitchFamily="34" charset="0"/>
              </a:rPr>
              <a:t>4</a:t>
            </a:r>
            <a:r>
              <a:rPr lang="nl-NL" altLang="nl-NL" dirty="0">
                <a:latin typeface="Calibri" panose="020F0502020204030204" pitchFamily="34" charset="0"/>
              </a:rPr>
              <a:t> </a:t>
            </a:r>
            <a:r>
              <a:rPr lang="nl-NL" altLang="nl-NL" sz="2400" dirty="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2054" name="Tekstvak 2"/>
          <p:cNvSpPr txBox="1">
            <a:spLocks noChangeArrowheads="1"/>
          </p:cNvSpPr>
          <p:nvPr/>
        </p:nvSpPr>
        <p:spPr bwMode="auto">
          <a:xfrm>
            <a:off x="358775" y="161925"/>
            <a:ext cx="86058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>
                <a:latin typeface="Calibri" panose="020F0502020204030204" pitchFamily="34" charset="0"/>
              </a:rPr>
              <a:t>Bij de bereiding van zeer zuiver nikkel speelt de stof nikkeltetracarbonyl, Ni(CO) </a:t>
            </a:r>
            <a:r>
              <a:rPr lang="nl-NL" altLang="nl-NL" sz="2000" baseline="-25000">
                <a:latin typeface="Calibri" panose="020F0502020204030204" pitchFamily="34" charset="0"/>
              </a:rPr>
              <a:t>4</a:t>
            </a:r>
            <a:r>
              <a:rPr lang="nl-NL" altLang="nl-NL" sz="2000">
                <a:latin typeface="Calibri" panose="020F0502020204030204" pitchFamily="34" charset="0"/>
              </a:rPr>
              <a:t> een belangrijke rol. Deze stof ontstaat als men nikkel laat reageren met koolstofmonooxide. Dit is een evenwichtsreactie:</a:t>
            </a:r>
          </a:p>
        </p:txBody>
      </p:sp>
    </p:spTree>
    <p:extLst>
      <p:ext uri="{BB962C8B-B14F-4D97-AF65-F5344CB8AC3E}">
        <p14:creationId xmlns:p14="http://schemas.microsoft.com/office/powerpoint/2010/main" val="406499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3"/>
          <p:cNvSpPr>
            <a:spLocks noChangeShapeType="1"/>
          </p:cNvSpPr>
          <p:nvPr/>
        </p:nvSpPr>
        <p:spPr bwMode="auto">
          <a:xfrm>
            <a:off x="4362450" y="2060575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1" name="Line 13"/>
          <p:cNvSpPr>
            <a:spLocks noChangeShapeType="1"/>
          </p:cNvSpPr>
          <p:nvPr/>
        </p:nvSpPr>
        <p:spPr bwMode="auto">
          <a:xfrm flipH="1" flipV="1">
            <a:off x="4321175" y="2205038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2" name="AutoShape 14"/>
          <p:cNvSpPr>
            <a:spLocks noChangeAspect="1" noChangeArrowheads="1"/>
          </p:cNvSpPr>
          <p:nvPr/>
        </p:nvSpPr>
        <p:spPr bwMode="auto">
          <a:xfrm>
            <a:off x="2700338" y="981075"/>
            <a:ext cx="5867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/>
          </a:p>
        </p:txBody>
      </p:sp>
      <p:sp>
        <p:nvSpPr>
          <p:cNvPr id="2053" name="Tekstvak 1"/>
          <p:cNvSpPr txBox="1">
            <a:spLocks noChangeArrowheads="1"/>
          </p:cNvSpPr>
          <p:nvPr/>
        </p:nvSpPr>
        <p:spPr bwMode="auto">
          <a:xfrm>
            <a:off x="1222375" y="1768475"/>
            <a:ext cx="792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   Ni </a:t>
            </a:r>
            <a:r>
              <a:rPr lang="nl-NL" altLang="nl-NL" sz="2400" dirty="0">
                <a:solidFill>
                  <a:srgbClr val="FF0000"/>
                </a:solidFill>
                <a:latin typeface="Calibri" panose="020F0502020204030204" pitchFamily="34" charset="0"/>
              </a:rPr>
              <a:t>(s)</a:t>
            </a:r>
            <a:r>
              <a:rPr lang="nl-NL" altLang="nl-NL" sz="2400" dirty="0">
                <a:latin typeface="Calibri" panose="020F0502020204030204" pitchFamily="34" charset="0"/>
              </a:rPr>
              <a:t>  </a:t>
            </a:r>
            <a:r>
              <a:rPr lang="nl-NL" altLang="nl-NL" dirty="0">
                <a:latin typeface="Calibri" panose="020F0502020204030204" pitchFamily="34" charset="0"/>
              </a:rPr>
              <a:t>+  4 CO </a:t>
            </a:r>
            <a:r>
              <a:rPr lang="nl-NL" altLang="nl-NL" sz="2400" dirty="0">
                <a:solidFill>
                  <a:srgbClr val="FF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 sz="2400" dirty="0">
                <a:latin typeface="Calibri" panose="020F0502020204030204" pitchFamily="34" charset="0"/>
              </a:rPr>
              <a:t>               </a:t>
            </a:r>
            <a:r>
              <a:rPr lang="nl-NL" altLang="nl-NL" dirty="0">
                <a:latin typeface="Calibri" panose="020F0502020204030204" pitchFamily="34" charset="0"/>
              </a:rPr>
              <a:t>Ni(CO)</a:t>
            </a:r>
            <a:r>
              <a:rPr lang="nl-NL" altLang="nl-NL" baseline="-30000" dirty="0">
                <a:latin typeface="Calibri" panose="020F0502020204030204" pitchFamily="34" charset="0"/>
              </a:rPr>
              <a:t>4</a:t>
            </a:r>
            <a:r>
              <a:rPr lang="nl-NL" altLang="nl-NL" dirty="0">
                <a:latin typeface="Calibri" panose="020F0502020204030204" pitchFamily="34" charset="0"/>
              </a:rPr>
              <a:t> </a:t>
            </a:r>
            <a:r>
              <a:rPr lang="nl-NL" altLang="nl-NL" sz="2400" dirty="0">
                <a:solidFill>
                  <a:srgbClr val="FF0000"/>
                </a:solidFill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2054" name="Tekstvak 2"/>
          <p:cNvSpPr txBox="1">
            <a:spLocks noChangeArrowheads="1"/>
          </p:cNvSpPr>
          <p:nvPr/>
        </p:nvSpPr>
        <p:spPr bwMode="auto">
          <a:xfrm>
            <a:off x="358775" y="161925"/>
            <a:ext cx="86058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>
                <a:latin typeface="Calibri" panose="020F0502020204030204" pitchFamily="34" charset="0"/>
              </a:rPr>
              <a:t>Bij de bereiding van zeer zuiver nikkel speelt de stof nikkeltetracarbonyl, Ni(CO) </a:t>
            </a:r>
            <a:r>
              <a:rPr lang="nl-NL" altLang="nl-NL" sz="2000" baseline="-25000">
                <a:latin typeface="Calibri" panose="020F0502020204030204" pitchFamily="34" charset="0"/>
              </a:rPr>
              <a:t>4</a:t>
            </a:r>
            <a:r>
              <a:rPr lang="nl-NL" altLang="nl-NL" sz="2000">
                <a:latin typeface="Calibri" panose="020F0502020204030204" pitchFamily="34" charset="0"/>
              </a:rPr>
              <a:t> een belangrijke rol. Deze stof ontstaat als men nikkel laat reageren met koolstofmonooxide. Dit is een evenwichtsreactie: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3699545" y="3548543"/>
            <a:ext cx="4781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Heterogeen evenwicht</a:t>
            </a:r>
          </a:p>
        </p:txBody>
      </p:sp>
    </p:spTree>
    <p:extLst>
      <p:ext uri="{BB962C8B-B14F-4D97-AF65-F5344CB8AC3E}">
        <p14:creationId xmlns:p14="http://schemas.microsoft.com/office/powerpoint/2010/main" val="390771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75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76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Ni </a:t>
            </a:r>
            <a:r>
              <a:rPr lang="nl-NL" altLang="nl-NL" sz="2400" dirty="0">
                <a:latin typeface="Calibri" panose="020F0502020204030204" pitchFamily="34" charset="0"/>
              </a:rPr>
              <a:t>(s)</a:t>
            </a:r>
            <a:r>
              <a:rPr lang="nl-NL" altLang="nl-NL" sz="2800" dirty="0">
                <a:latin typeface="Calibri" panose="020F0502020204030204" pitchFamily="34" charset="0"/>
              </a:rPr>
              <a:t>  </a:t>
            </a:r>
            <a:r>
              <a:rPr lang="nl-NL" altLang="nl-NL" dirty="0">
                <a:latin typeface="Calibri" panose="020F0502020204030204" pitchFamily="34" charset="0"/>
              </a:rPr>
              <a:t>+  4 CO </a:t>
            </a:r>
            <a:r>
              <a:rPr lang="nl-NL" altLang="nl-NL" sz="2400" dirty="0">
                <a:latin typeface="Calibri" panose="020F0502020204030204" pitchFamily="34" charset="0"/>
              </a:rPr>
              <a:t>(g)</a:t>
            </a:r>
            <a:r>
              <a:rPr lang="nl-NL" altLang="nl-NL" dirty="0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 dirty="0">
                <a:latin typeface="Calibri" panose="020F0502020204030204" pitchFamily="34" charset="0"/>
              </a:rPr>
              <a:t>4</a:t>
            </a:r>
            <a:r>
              <a:rPr lang="nl-NL" altLang="nl-NL" dirty="0">
                <a:latin typeface="Calibri" panose="020F0502020204030204" pitchFamily="34" charset="0"/>
              </a:rPr>
              <a:t> </a:t>
            </a:r>
            <a:r>
              <a:rPr lang="nl-NL" altLang="nl-NL" sz="2400" dirty="0">
                <a:latin typeface="Calibri" panose="020F0502020204030204" pitchFamily="34" charset="0"/>
              </a:rPr>
              <a:t>(g)</a:t>
            </a:r>
          </a:p>
        </p:txBody>
      </p:sp>
    </p:spTree>
    <p:extLst>
      <p:ext uri="{BB962C8B-B14F-4D97-AF65-F5344CB8AC3E}">
        <p14:creationId xmlns:p14="http://schemas.microsoft.com/office/powerpoint/2010/main" val="131558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1" t="83" r="32248" b="13329"/>
          <a:stretch/>
        </p:blipFill>
        <p:spPr>
          <a:xfrm>
            <a:off x="528507" y="3794956"/>
            <a:ext cx="1904301" cy="2779421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196000" y="3816000"/>
            <a:ext cx="322975" cy="2513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47854" y="3624044"/>
            <a:ext cx="919552" cy="195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905054" y="5885760"/>
            <a:ext cx="914400" cy="44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864727" y="3818335"/>
            <a:ext cx="914400" cy="116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1758844" y="6260095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155673" y="3861874"/>
            <a:ext cx="120321" cy="145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04117" y="5557617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B0B8A2F1-D973-4AEF-8502-E2E90D070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7" y="150773"/>
            <a:ext cx="2678625" cy="347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57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099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0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4101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</p:spTree>
    <p:extLst>
      <p:ext uri="{BB962C8B-B14F-4D97-AF65-F5344CB8AC3E}">
        <p14:creationId xmlns:p14="http://schemas.microsoft.com/office/powerpoint/2010/main" val="77365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123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124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5125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5127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b="1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</p:txBody>
      </p:sp>
    </p:spTree>
    <p:extLst>
      <p:ext uri="{BB962C8B-B14F-4D97-AF65-F5344CB8AC3E}">
        <p14:creationId xmlns:p14="http://schemas.microsoft.com/office/powerpoint/2010/main" val="128516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47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48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6149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6151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</p:txBody>
      </p:sp>
    </p:spTree>
    <p:extLst>
      <p:ext uri="{BB962C8B-B14F-4D97-AF65-F5344CB8AC3E}">
        <p14:creationId xmlns:p14="http://schemas.microsoft.com/office/powerpoint/2010/main" val="70035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1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2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7173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7175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  concentraties van de uitgangsstoffen in de noemer.</a:t>
            </a:r>
          </a:p>
        </p:txBody>
      </p:sp>
      <p:sp>
        <p:nvSpPr>
          <p:cNvPr id="7176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</a:t>
            </a:r>
            <a:r>
              <a:rPr lang="nl-NL" altLang="nl-NL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nl-NL" altLang="nl-NL">
                <a:latin typeface="Calibri" panose="020F0502020204030204" pitchFamily="34" charset="0"/>
              </a:rPr>
              <a:t>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endParaRPr lang="nl-NL" altLang="nl-NL" sz="240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 Ni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(s)</a:t>
            </a:r>
            <a:r>
              <a:rPr lang="nl-NL" altLang="nl-NL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l-NL" altLang="nl-NL" sz="280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l-NL" altLang="nl-NL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CO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baseline="40000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291888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195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196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8197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8198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9223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 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200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 Ni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(s)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l-NL" altLang="nl-NL" sz="2800" b="1">
                <a:solidFill>
                  <a:schemeClr val="bg1"/>
                </a:solidFill>
                <a:latin typeface="Calibri" panose="020F0502020204030204" pitchFamily="34" charset="0"/>
              </a:rPr>
              <a:t>x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baseline="40000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181573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9219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9220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9221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9223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 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224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 Ni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(s)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l-NL" altLang="nl-NL" sz="2800">
                <a:solidFill>
                  <a:srgbClr val="FF0000"/>
                </a:solidFill>
                <a:latin typeface="Calibri" panose="020F0502020204030204" pitchFamily="34" charset="0"/>
              </a:rPr>
              <a:t>x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baseline="40000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87070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43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44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10245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10247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 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Coëfficiënten uit de reactievergelijking worden als exponenten genoteerd.</a:t>
            </a:r>
          </a:p>
        </p:txBody>
      </p:sp>
      <p:sp>
        <p:nvSpPr>
          <p:cNvPr id="10248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 Ni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(s)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x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baseline="40000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45735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67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68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Ni </a:t>
            </a:r>
            <a:r>
              <a:rPr lang="nl-NL" altLang="nl-NL" sz="2400" dirty="0">
                <a:latin typeface="Calibri" panose="020F0502020204030204" pitchFamily="34" charset="0"/>
              </a:rPr>
              <a:t>(s)</a:t>
            </a:r>
            <a:r>
              <a:rPr lang="nl-NL" altLang="nl-NL" sz="2800" dirty="0">
                <a:latin typeface="Calibri" panose="020F0502020204030204" pitchFamily="34" charset="0"/>
              </a:rPr>
              <a:t>  </a:t>
            </a:r>
            <a:r>
              <a:rPr lang="nl-NL" altLang="nl-NL" dirty="0">
                <a:latin typeface="Calibri" panose="020F0502020204030204" pitchFamily="34" charset="0"/>
              </a:rPr>
              <a:t>+  </a:t>
            </a:r>
            <a:r>
              <a:rPr lang="nl-NL" altLang="nl-NL" dirty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dirty="0">
                <a:latin typeface="Calibri" panose="020F0502020204030204" pitchFamily="34" charset="0"/>
              </a:rPr>
              <a:t> CO </a:t>
            </a:r>
            <a:r>
              <a:rPr lang="nl-NL" altLang="nl-NL" sz="2400" dirty="0">
                <a:latin typeface="Calibri" panose="020F0502020204030204" pitchFamily="34" charset="0"/>
              </a:rPr>
              <a:t>(g)</a:t>
            </a:r>
            <a:r>
              <a:rPr lang="nl-NL" altLang="nl-NL" dirty="0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 dirty="0">
                <a:latin typeface="Calibri" panose="020F0502020204030204" pitchFamily="34" charset="0"/>
              </a:rPr>
              <a:t>4</a:t>
            </a:r>
            <a:r>
              <a:rPr lang="nl-NL" altLang="nl-NL" dirty="0">
                <a:latin typeface="Calibri" panose="020F0502020204030204" pitchFamily="34" charset="0"/>
              </a:rPr>
              <a:t> </a:t>
            </a:r>
            <a:r>
              <a:rPr lang="nl-NL" altLang="nl-NL" sz="2400" dirty="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11269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11271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 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Coëfficiënten uit de reactievergelijking worden als exponenten genoteerd.</a:t>
            </a:r>
          </a:p>
        </p:txBody>
      </p:sp>
      <p:sp>
        <p:nvSpPr>
          <p:cNvPr id="11272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 Ni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(s)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x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b="1" baseline="4000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113530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291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292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12293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12295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 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Coëfficiënten uit de reactievergelijking worden als exponenten genoteerd.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4.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van vaste stoffen en vloeistoffen worden op 1 gesteld.</a:t>
            </a:r>
          </a:p>
        </p:txBody>
      </p:sp>
      <p:sp>
        <p:nvSpPr>
          <p:cNvPr id="12296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 Ni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(s)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x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baseline="4000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302646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3315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3316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13317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13318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13319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Coëfficiënten uit de reactievergelijking worden als exponenten genoteerd.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4.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van vaste stoffen en vloeistoffen worden op 1 gesteld.</a:t>
            </a:r>
          </a:p>
        </p:txBody>
      </p:sp>
      <p:sp>
        <p:nvSpPr>
          <p:cNvPr id="13320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 Ni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(s)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x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baseline="4000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altLang="nl-NL" sz="240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4895850" y="2493963"/>
            <a:ext cx="1260475" cy="358775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57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4781726" y="1235146"/>
            <a:ext cx="44713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Water   +  Koolstofdioxide →  Glucose   +   Zuurstof    </a:t>
            </a:r>
            <a:r>
              <a:rPr lang="nl-NL" dirty="0"/>
              <a:t>6 H</a:t>
            </a:r>
            <a:r>
              <a:rPr lang="nl-NL" baseline="-25000" dirty="0"/>
              <a:t>2</a:t>
            </a:r>
            <a:r>
              <a:rPr lang="nl-NL" dirty="0"/>
              <a:t>O  +    6 CO</a:t>
            </a:r>
            <a:r>
              <a:rPr lang="nl-NL" baseline="-25000" dirty="0"/>
              <a:t>2</a:t>
            </a:r>
            <a:r>
              <a:rPr lang="nl-NL" dirty="0"/>
              <a:t>          </a:t>
            </a:r>
            <a:r>
              <a:rPr lang="nl-NL" sz="400" dirty="0"/>
              <a:t>           </a:t>
            </a:r>
            <a:r>
              <a:rPr lang="nl-NL" dirty="0"/>
              <a:t>→  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 +   6 O</a:t>
            </a:r>
            <a:r>
              <a:rPr lang="nl-NL" baseline="-25000" dirty="0"/>
              <a:t>2</a:t>
            </a:r>
          </a:p>
          <a:p>
            <a:endParaRPr lang="nl-NL" baseline="-25000" dirty="0"/>
          </a:p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1" t="83" r="32248" b="13329"/>
          <a:stretch/>
        </p:blipFill>
        <p:spPr>
          <a:xfrm>
            <a:off x="528507" y="3794956"/>
            <a:ext cx="1904301" cy="2779421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196000" y="3816000"/>
            <a:ext cx="322975" cy="2513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47854" y="3624044"/>
            <a:ext cx="919552" cy="195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905054" y="5885760"/>
            <a:ext cx="914400" cy="44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864727" y="3818335"/>
            <a:ext cx="914400" cy="116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1758844" y="6260095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155673" y="3861874"/>
            <a:ext cx="120321" cy="145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04117" y="5557617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9C7AAA0-AD95-44EE-8E71-9EC3C174D8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7" y="150773"/>
            <a:ext cx="2678625" cy="347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23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4339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4340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14341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14343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 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Coëfficiënten uit de reactievergelijking worden als exponenten genoteerd.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4.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van vaste stoffen en vloeistoffen worden op 1 gesteld.</a:t>
            </a:r>
          </a:p>
        </p:txBody>
      </p:sp>
      <p:sp>
        <p:nvSpPr>
          <p:cNvPr id="14344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      </a:t>
            </a:r>
            <a:r>
              <a:rPr lang="nl-NL" altLang="nl-NL" sz="2800">
                <a:solidFill>
                  <a:srgbClr val="FF0000"/>
                </a:solidFill>
                <a:latin typeface="Calibri" panose="020F0502020204030204" pitchFamily="34" charset="0"/>
              </a:rPr>
              <a:t> 1   </a:t>
            </a:r>
            <a:r>
              <a:rPr lang="nl-NL" altLang="nl-NL" sz="200">
                <a:solidFill>
                  <a:srgbClr val="FF0000"/>
                </a:solidFill>
                <a:latin typeface="Calibri" panose="020F0502020204030204" pitchFamily="34" charset="0"/>
              </a:rPr>
              <a:t>                </a:t>
            </a: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x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baseline="4000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250257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3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4" name="Tekstvak 1"/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Ni </a:t>
            </a:r>
            <a:r>
              <a:rPr lang="nl-NL" altLang="nl-NL" sz="2400">
                <a:latin typeface="Calibri" panose="020F0502020204030204" pitchFamily="34" charset="0"/>
              </a:rPr>
              <a:t>(s)</a:t>
            </a:r>
            <a:r>
              <a:rPr lang="nl-NL" altLang="nl-NL" sz="2800">
                <a:latin typeface="Calibri" panose="020F0502020204030204" pitchFamily="34" charset="0"/>
              </a:rPr>
              <a:t>  </a:t>
            </a:r>
            <a:r>
              <a:rPr lang="nl-NL" altLang="nl-NL">
                <a:latin typeface="Calibri" panose="020F0502020204030204" pitchFamily="34" charset="0"/>
              </a:rPr>
              <a:t>+  4 CO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               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</a:p>
        </p:txBody>
      </p:sp>
      <p:sp>
        <p:nvSpPr>
          <p:cNvPr id="15365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15367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 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Coëfficiënten uit de reactievergelijking worden als exponenten genoteerd.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4.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van vaste stoffen en vloeistoffen worden op 1 gesteld.</a:t>
            </a:r>
          </a:p>
        </p:txBody>
      </p:sp>
      <p:sp>
        <p:nvSpPr>
          <p:cNvPr id="15368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 </a:t>
            </a:r>
            <a:r>
              <a:rPr lang="nl-NL" altLang="nl-NL" sz="2400">
                <a:latin typeface="Calibri" panose="020F0502020204030204" pitchFamily="34" charset="0"/>
              </a:rPr>
              <a:t>(g)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      </a:t>
            </a:r>
            <a:r>
              <a:rPr lang="nl-NL" altLang="nl-NL" sz="280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 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(g)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r>
              <a:rPr lang="nl-NL" altLang="nl-NL" baseline="4000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375941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>
            <a:extLst>
              <a:ext uri="{FF2B5EF4-FFF2-40B4-BE49-F238E27FC236}">
                <a16:creationId xmlns:a16="http://schemas.microsoft.com/office/drawing/2014/main" id="{F1743DBE-A6FC-48FC-A42A-242B2F46FE80}"/>
              </a:ext>
            </a:extLst>
          </p:cNvPr>
          <p:cNvGrpSpPr/>
          <p:nvPr/>
        </p:nvGrpSpPr>
        <p:grpSpPr>
          <a:xfrm>
            <a:off x="1222375" y="415925"/>
            <a:ext cx="6373813" cy="584200"/>
            <a:chOff x="1222375" y="415925"/>
            <a:chExt cx="6373813" cy="584200"/>
          </a:xfrm>
        </p:grpSpPr>
        <p:sp>
          <p:nvSpPr>
            <p:cNvPr id="16388" name="Tekstvak 1"/>
            <p:cNvSpPr txBox="1">
              <a:spLocks noChangeArrowheads="1"/>
            </p:cNvSpPr>
            <p:nvPr/>
          </p:nvSpPr>
          <p:spPr bwMode="auto">
            <a:xfrm>
              <a:off x="1222375" y="415925"/>
              <a:ext cx="63738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Ni </a:t>
              </a:r>
              <a:r>
                <a:rPr lang="nl-NL" altLang="nl-NL" sz="2400" dirty="0">
                  <a:latin typeface="Calibri" panose="020F0502020204030204" pitchFamily="34" charset="0"/>
                </a:rPr>
                <a:t>(s)</a:t>
              </a:r>
              <a:r>
                <a:rPr lang="nl-NL" altLang="nl-NL" sz="2800" dirty="0">
                  <a:latin typeface="Calibri" panose="020F0502020204030204" pitchFamily="34" charset="0"/>
                </a:rPr>
                <a:t>  </a:t>
              </a:r>
              <a:r>
                <a:rPr lang="nl-NL" altLang="nl-NL" dirty="0">
                  <a:latin typeface="Calibri" panose="020F0502020204030204" pitchFamily="34" charset="0"/>
                </a:rPr>
                <a:t>+  4 CO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  <a:r>
                <a:rPr lang="nl-NL" altLang="nl-NL" dirty="0">
                  <a:latin typeface="Calibri" panose="020F0502020204030204" pitchFamily="34" charset="0"/>
                </a:rPr>
                <a:t>               Ni(CO)</a:t>
              </a:r>
              <a:r>
                <a:rPr lang="nl-NL" altLang="nl-NL" baseline="-30000" dirty="0">
                  <a:latin typeface="Calibri" panose="020F0502020204030204" pitchFamily="34" charset="0"/>
                </a:rPr>
                <a:t>4</a:t>
              </a:r>
              <a:r>
                <a:rPr lang="nl-NL" altLang="nl-NL" dirty="0">
                  <a:latin typeface="Calibri" panose="020F0502020204030204" pitchFamily="34" charset="0"/>
                </a:rPr>
                <a:t>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</a:p>
          </p:txBody>
        </p:sp>
        <p:sp>
          <p:nvSpPr>
            <p:cNvPr id="16386" name="Line 13"/>
            <p:cNvSpPr>
              <a:spLocks noChangeShapeType="1"/>
            </p:cNvSpPr>
            <p:nvPr/>
          </p:nvSpPr>
          <p:spPr bwMode="auto">
            <a:xfrm>
              <a:off x="4362450" y="620713"/>
              <a:ext cx="5334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6387" name="Line 13"/>
            <p:cNvSpPr>
              <a:spLocks noChangeShapeType="1"/>
            </p:cNvSpPr>
            <p:nvPr/>
          </p:nvSpPr>
          <p:spPr bwMode="auto">
            <a:xfrm flipH="1" flipV="1">
              <a:off x="4311650" y="765175"/>
              <a:ext cx="574675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16389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15367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 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Coëfficiënten uit de reactievergelijking worden als exponenten genoteerd.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4.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van vaste stoffen en vloeistoffen worden op 1 gesteld.</a:t>
            </a:r>
          </a:p>
        </p:txBody>
      </p:sp>
      <p:sp>
        <p:nvSpPr>
          <p:cNvPr id="16392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      </a:t>
            </a:r>
            <a:r>
              <a:rPr lang="nl-NL" altLang="nl-NL" sz="280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[CO]</a:t>
            </a:r>
            <a:r>
              <a:rPr lang="nl-NL" altLang="nl-NL" baseline="4000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283486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2667000" y="1828800"/>
            <a:ext cx="3810000" cy="1600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1854200" y="3948113"/>
            <a:ext cx="2590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concentratiebreuk</a:t>
            </a:r>
            <a:endParaRPr lang="nl-NL" alt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kstvak 5"/>
          <p:cNvSpPr txBox="1">
            <a:spLocks noChangeArrowheads="1"/>
          </p:cNvSpPr>
          <p:nvPr/>
        </p:nvSpPr>
        <p:spPr bwMode="auto">
          <a:xfrm>
            <a:off x="1331913" y="2379663"/>
            <a:ext cx="403225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     [Ni(CO)</a:t>
            </a:r>
            <a:r>
              <a:rPr lang="nl-NL" sz="3200" kern="0" baseline="-30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endParaRPr lang="nl-NL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       ------------------------</a:t>
            </a:r>
            <a:endParaRPr lang="nl-NL" sz="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800" kern="0" dirty="0">
                <a:solidFill>
                  <a:srgbClr val="000000"/>
                </a:solidFill>
                <a:latin typeface="Calibri" panose="020F0502020204030204" pitchFamily="34" charset="0"/>
              </a:rPr>
              <a:t>       </a:t>
            </a:r>
            <a:r>
              <a:rPr lang="nl-NL" sz="2800" kern="0" dirty="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[CO]</a:t>
            </a:r>
            <a:r>
              <a:rPr lang="nl-NL" sz="3200" kern="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kern="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kern="0" dirty="0">
              <a:solidFill>
                <a:srgbClr val="000000"/>
              </a:solidFill>
            </a:endParaRPr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2D550FDC-A10E-4623-B9B0-12F156D8B59A}"/>
              </a:ext>
            </a:extLst>
          </p:cNvPr>
          <p:cNvGrpSpPr/>
          <p:nvPr/>
        </p:nvGrpSpPr>
        <p:grpSpPr>
          <a:xfrm>
            <a:off x="1222375" y="415925"/>
            <a:ext cx="6373813" cy="584200"/>
            <a:chOff x="1222375" y="415925"/>
            <a:chExt cx="6373813" cy="584200"/>
          </a:xfrm>
        </p:grpSpPr>
        <p:sp>
          <p:nvSpPr>
            <p:cNvPr id="10" name="Tekstvak 1">
              <a:extLst>
                <a:ext uri="{FF2B5EF4-FFF2-40B4-BE49-F238E27FC236}">
                  <a16:creationId xmlns:a16="http://schemas.microsoft.com/office/drawing/2014/main" id="{DE0D139F-1541-40B4-B146-6A42E5CA8A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375" y="415925"/>
              <a:ext cx="63738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Ni </a:t>
              </a:r>
              <a:r>
                <a:rPr lang="nl-NL" altLang="nl-NL" sz="2400" dirty="0">
                  <a:latin typeface="Calibri" panose="020F0502020204030204" pitchFamily="34" charset="0"/>
                </a:rPr>
                <a:t>(s)</a:t>
              </a:r>
              <a:r>
                <a:rPr lang="nl-NL" altLang="nl-NL" sz="2800" dirty="0">
                  <a:latin typeface="Calibri" panose="020F0502020204030204" pitchFamily="34" charset="0"/>
                </a:rPr>
                <a:t>  </a:t>
              </a:r>
              <a:r>
                <a:rPr lang="nl-NL" altLang="nl-NL" dirty="0">
                  <a:latin typeface="Calibri" panose="020F0502020204030204" pitchFamily="34" charset="0"/>
                </a:rPr>
                <a:t>+  4 CO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  <a:r>
                <a:rPr lang="nl-NL" altLang="nl-NL" dirty="0">
                  <a:latin typeface="Calibri" panose="020F0502020204030204" pitchFamily="34" charset="0"/>
                </a:rPr>
                <a:t>               Ni(CO)</a:t>
              </a:r>
              <a:r>
                <a:rPr lang="nl-NL" altLang="nl-NL" baseline="-30000" dirty="0">
                  <a:latin typeface="Calibri" panose="020F0502020204030204" pitchFamily="34" charset="0"/>
                </a:rPr>
                <a:t>4</a:t>
              </a:r>
              <a:r>
                <a:rPr lang="nl-NL" altLang="nl-NL" dirty="0">
                  <a:latin typeface="Calibri" panose="020F0502020204030204" pitchFamily="34" charset="0"/>
                </a:rPr>
                <a:t>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</a:p>
          </p:txBody>
        </p:sp>
        <p:sp>
          <p:nvSpPr>
            <p:cNvPr id="11" name="Line 13">
              <a:extLst>
                <a:ext uri="{FF2B5EF4-FFF2-40B4-BE49-F238E27FC236}">
                  <a16:creationId xmlns:a16="http://schemas.microsoft.com/office/drawing/2014/main" id="{3EA940E1-28CA-46C9-8EAA-32971054C5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2450" y="620713"/>
              <a:ext cx="5334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A21EE79E-648B-4925-BB3A-9AB8376A7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11650" y="765175"/>
              <a:ext cx="574675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45718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ChangeArrowheads="1"/>
          </p:cNvSpPr>
          <p:nvPr/>
        </p:nvSpPr>
        <p:spPr bwMode="auto">
          <a:xfrm>
            <a:off x="2667000" y="1828800"/>
            <a:ext cx="3810000" cy="1600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1854200" y="3948113"/>
            <a:ext cx="2590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concentratiebreuk</a:t>
            </a:r>
            <a:endParaRPr lang="nl-NL" alt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2" name="AutoShape 14"/>
          <p:cNvSpPr>
            <a:spLocks noChangeAspect="1" noChangeArrowheads="1"/>
          </p:cNvSpPr>
          <p:nvPr/>
        </p:nvSpPr>
        <p:spPr bwMode="auto">
          <a:xfrm>
            <a:off x="2700338" y="981075"/>
            <a:ext cx="5867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5" name="Tekstvak 5"/>
          <p:cNvSpPr txBox="1">
            <a:spLocks noChangeArrowheads="1"/>
          </p:cNvSpPr>
          <p:nvPr/>
        </p:nvSpPr>
        <p:spPr bwMode="auto">
          <a:xfrm>
            <a:off x="1331913" y="2379663"/>
            <a:ext cx="403225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     [Ni(CO)</a:t>
            </a:r>
            <a:r>
              <a:rPr lang="nl-NL" sz="3200" kern="0" baseline="-30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endParaRPr lang="nl-NL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       ------------------------</a:t>
            </a:r>
            <a:endParaRPr lang="nl-NL" sz="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800" kern="0" dirty="0">
                <a:solidFill>
                  <a:srgbClr val="000000"/>
                </a:solidFill>
                <a:latin typeface="Calibri" panose="020F0502020204030204" pitchFamily="34" charset="0"/>
              </a:rPr>
              <a:t>       </a:t>
            </a:r>
            <a:r>
              <a:rPr lang="nl-NL" sz="2800" kern="0" dirty="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[CO]</a:t>
            </a:r>
            <a:r>
              <a:rPr lang="nl-NL" sz="3200" kern="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kern="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kern="0" dirty="0">
              <a:solidFill>
                <a:srgbClr val="000000"/>
              </a:solidFill>
            </a:endParaRPr>
          </a:p>
        </p:txBody>
      </p:sp>
      <p:sp>
        <p:nvSpPr>
          <p:cNvPr id="4105" name="Tekstvak 2"/>
          <p:cNvSpPr txBox="1">
            <a:spLocks noChangeArrowheads="1"/>
          </p:cNvSpPr>
          <p:nvPr/>
        </p:nvSpPr>
        <p:spPr bwMode="auto">
          <a:xfrm>
            <a:off x="3951288" y="2760663"/>
            <a:ext cx="1412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600">
                <a:latin typeface="Arial" panose="020B0604020202020204" pitchFamily="34" charset="0"/>
              </a:rPr>
              <a:t>=     K</a:t>
            </a:r>
            <a:endParaRPr lang="nl-NL" altLang="nl-NL" sz="1800">
              <a:latin typeface="Arial" panose="020B0604020202020204" pitchFamily="34" charset="0"/>
            </a:endParaRPr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91530DC8-FCC5-4588-A182-86F7DA1C306E}"/>
              </a:ext>
            </a:extLst>
          </p:cNvPr>
          <p:cNvGrpSpPr/>
          <p:nvPr/>
        </p:nvGrpSpPr>
        <p:grpSpPr>
          <a:xfrm>
            <a:off x="1222375" y="415925"/>
            <a:ext cx="6373813" cy="584200"/>
            <a:chOff x="1222375" y="415925"/>
            <a:chExt cx="6373813" cy="584200"/>
          </a:xfrm>
        </p:grpSpPr>
        <p:sp>
          <p:nvSpPr>
            <p:cNvPr id="11" name="Tekstvak 1">
              <a:extLst>
                <a:ext uri="{FF2B5EF4-FFF2-40B4-BE49-F238E27FC236}">
                  <a16:creationId xmlns:a16="http://schemas.microsoft.com/office/drawing/2014/main" id="{4A13A350-6097-4F56-994A-839886130E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375" y="415925"/>
              <a:ext cx="63738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Ni </a:t>
              </a:r>
              <a:r>
                <a:rPr lang="nl-NL" altLang="nl-NL" sz="2400" dirty="0">
                  <a:latin typeface="Calibri" panose="020F0502020204030204" pitchFamily="34" charset="0"/>
                </a:rPr>
                <a:t>(s)</a:t>
              </a:r>
              <a:r>
                <a:rPr lang="nl-NL" altLang="nl-NL" sz="2800" dirty="0">
                  <a:latin typeface="Calibri" panose="020F0502020204030204" pitchFamily="34" charset="0"/>
                </a:rPr>
                <a:t>  </a:t>
              </a:r>
              <a:r>
                <a:rPr lang="nl-NL" altLang="nl-NL" dirty="0">
                  <a:latin typeface="Calibri" panose="020F0502020204030204" pitchFamily="34" charset="0"/>
                </a:rPr>
                <a:t>+  4 CO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  <a:r>
                <a:rPr lang="nl-NL" altLang="nl-NL" dirty="0">
                  <a:latin typeface="Calibri" panose="020F0502020204030204" pitchFamily="34" charset="0"/>
                </a:rPr>
                <a:t>               Ni(CO)</a:t>
              </a:r>
              <a:r>
                <a:rPr lang="nl-NL" altLang="nl-NL" baseline="-30000" dirty="0">
                  <a:latin typeface="Calibri" panose="020F0502020204030204" pitchFamily="34" charset="0"/>
                </a:rPr>
                <a:t>4</a:t>
              </a:r>
              <a:r>
                <a:rPr lang="nl-NL" altLang="nl-NL" dirty="0">
                  <a:latin typeface="Calibri" panose="020F0502020204030204" pitchFamily="34" charset="0"/>
                </a:rPr>
                <a:t>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152E2588-7990-42DE-855B-4F9528C6E5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2450" y="620713"/>
              <a:ext cx="5334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8225FE81-BCBD-45DB-9D27-E83E602E52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11650" y="765175"/>
              <a:ext cx="574675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75581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ChangeArrowheads="1"/>
          </p:cNvSpPr>
          <p:nvPr/>
        </p:nvSpPr>
        <p:spPr bwMode="auto">
          <a:xfrm>
            <a:off x="2667000" y="1828800"/>
            <a:ext cx="3810000" cy="1600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5123" name="Text Box 9"/>
          <p:cNvSpPr txBox="1">
            <a:spLocks noChangeArrowheads="1"/>
          </p:cNvSpPr>
          <p:nvPr/>
        </p:nvSpPr>
        <p:spPr bwMode="auto">
          <a:xfrm>
            <a:off x="1854200" y="3948113"/>
            <a:ext cx="2590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concentratiebreuk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5126" name="AutoShape 14"/>
          <p:cNvSpPr>
            <a:spLocks noChangeAspect="1" noChangeArrowheads="1"/>
          </p:cNvSpPr>
          <p:nvPr/>
        </p:nvSpPr>
        <p:spPr bwMode="auto">
          <a:xfrm>
            <a:off x="2700338" y="981075"/>
            <a:ext cx="5867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5" name="Tekstvak 5"/>
          <p:cNvSpPr txBox="1">
            <a:spLocks noChangeArrowheads="1"/>
          </p:cNvSpPr>
          <p:nvPr/>
        </p:nvSpPr>
        <p:spPr bwMode="auto">
          <a:xfrm>
            <a:off x="1331913" y="2379663"/>
            <a:ext cx="403225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     [Ni(CO)</a:t>
            </a:r>
            <a:r>
              <a:rPr lang="nl-NL" sz="3200" kern="0" baseline="-30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endParaRPr lang="nl-NL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       ------------------------</a:t>
            </a:r>
            <a:endParaRPr lang="nl-NL" sz="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800" kern="0" dirty="0">
                <a:solidFill>
                  <a:srgbClr val="000000"/>
                </a:solidFill>
                <a:latin typeface="Calibri" panose="020F0502020204030204" pitchFamily="34" charset="0"/>
              </a:rPr>
              <a:t>       </a:t>
            </a:r>
            <a:r>
              <a:rPr lang="nl-NL" sz="2800" kern="0" dirty="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[CO]</a:t>
            </a:r>
            <a:r>
              <a:rPr lang="nl-NL" sz="3200" kern="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kern="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kern="0" dirty="0">
              <a:solidFill>
                <a:srgbClr val="000000"/>
              </a:solidFill>
            </a:endParaRPr>
          </a:p>
        </p:txBody>
      </p:sp>
      <p:sp>
        <p:nvSpPr>
          <p:cNvPr id="5129" name="Tekstvak 2"/>
          <p:cNvSpPr txBox="1">
            <a:spLocks noChangeArrowheads="1"/>
          </p:cNvSpPr>
          <p:nvPr/>
        </p:nvSpPr>
        <p:spPr bwMode="auto">
          <a:xfrm>
            <a:off x="3951288" y="2760663"/>
            <a:ext cx="1412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600">
                <a:latin typeface="Arial" panose="020B0604020202020204" pitchFamily="34" charset="0"/>
              </a:rPr>
              <a:t>=     K</a:t>
            </a: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5130" name="Text Box 8"/>
          <p:cNvSpPr txBox="1">
            <a:spLocks noChangeArrowheads="1"/>
          </p:cNvSpPr>
          <p:nvPr/>
        </p:nvSpPr>
        <p:spPr bwMode="auto">
          <a:xfrm>
            <a:off x="4373563" y="3940175"/>
            <a:ext cx="26019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evenwichtsconstante</a:t>
            </a:r>
            <a:endParaRPr lang="nl-NL" alt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2A2B6C39-EE4E-435E-8E4F-50FFC6207927}"/>
              </a:ext>
            </a:extLst>
          </p:cNvPr>
          <p:cNvGrpSpPr/>
          <p:nvPr/>
        </p:nvGrpSpPr>
        <p:grpSpPr>
          <a:xfrm>
            <a:off x="1222375" y="415925"/>
            <a:ext cx="6373813" cy="584200"/>
            <a:chOff x="1222375" y="415925"/>
            <a:chExt cx="6373813" cy="584200"/>
          </a:xfrm>
        </p:grpSpPr>
        <p:sp>
          <p:nvSpPr>
            <p:cNvPr id="12" name="Tekstvak 1">
              <a:extLst>
                <a:ext uri="{FF2B5EF4-FFF2-40B4-BE49-F238E27FC236}">
                  <a16:creationId xmlns:a16="http://schemas.microsoft.com/office/drawing/2014/main" id="{F497936A-F6DB-4FCF-AEE1-3D45F7A67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375" y="415925"/>
              <a:ext cx="63738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Ni </a:t>
              </a:r>
              <a:r>
                <a:rPr lang="nl-NL" altLang="nl-NL" sz="2400" dirty="0">
                  <a:latin typeface="Calibri" panose="020F0502020204030204" pitchFamily="34" charset="0"/>
                </a:rPr>
                <a:t>(s)</a:t>
              </a:r>
              <a:r>
                <a:rPr lang="nl-NL" altLang="nl-NL" sz="2800" dirty="0">
                  <a:latin typeface="Calibri" panose="020F0502020204030204" pitchFamily="34" charset="0"/>
                </a:rPr>
                <a:t>  </a:t>
              </a:r>
              <a:r>
                <a:rPr lang="nl-NL" altLang="nl-NL" dirty="0">
                  <a:latin typeface="Calibri" panose="020F0502020204030204" pitchFamily="34" charset="0"/>
                </a:rPr>
                <a:t>+  4 CO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  <a:r>
                <a:rPr lang="nl-NL" altLang="nl-NL" dirty="0">
                  <a:latin typeface="Calibri" panose="020F0502020204030204" pitchFamily="34" charset="0"/>
                </a:rPr>
                <a:t>               Ni(CO)</a:t>
              </a:r>
              <a:r>
                <a:rPr lang="nl-NL" altLang="nl-NL" baseline="-30000" dirty="0">
                  <a:latin typeface="Calibri" panose="020F0502020204030204" pitchFamily="34" charset="0"/>
                </a:rPr>
                <a:t>4</a:t>
              </a:r>
              <a:r>
                <a:rPr lang="nl-NL" altLang="nl-NL" dirty="0">
                  <a:latin typeface="Calibri" panose="020F0502020204030204" pitchFamily="34" charset="0"/>
                </a:rPr>
                <a:t>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EE6ED1E4-1BEA-4C07-814A-039F68F232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2450" y="620713"/>
              <a:ext cx="5334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048187EC-5CD3-4C7E-8A38-C3CE439C6F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11650" y="765175"/>
              <a:ext cx="574675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71354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1331913" y="2379663"/>
            <a:ext cx="5643562" cy="2859087"/>
            <a:chOff x="1331913" y="2379663"/>
            <a:chExt cx="5643562" cy="2859087"/>
          </a:xfrm>
        </p:grpSpPr>
        <p:sp>
          <p:nvSpPr>
            <p:cNvPr id="6153" name="Tekstvak 2"/>
            <p:cNvSpPr txBox="1">
              <a:spLocks noChangeArrowheads="1"/>
            </p:cNvSpPr>
            <p:nvPr/>
          </p:nvSpPr>
          <p:spPr bwMode="auto">
            <a:xfrm>
              <a:off x="3951288" y="2760663"/>
              <a:ext cx="141287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3600" dirty="0">
                  <a:latin typeface="Arial" panose="020B0604020202020204" pitchFamily="34" charset="0"/>
                </a:rPr>
                <a:t>=     K</a:t>
              </a:r>
              <a:endParaRPr lang="nl-NL" altLang="nl-NL" sz="1800" dirty="0">
                <a:latin typeface="Arial" panose="020B0604020202020204" pitchFamily="34" charset="0"/>
              </a:endParaRPr>
            </a:p>
          </p:txBody>
        </p:sp>
        <p:grpSp>
          <p:nvGrpSpPr>
            <p:cNvPr id="2" name="Groep 1"/>
            <p:cNvGrpSpPr/>
            <p:nvPr/>
          </p:nvGrpSpPr>
          <p:grpSpPr>
            <a:xfrm>
              <a:off x="1331913" y="2379663"/>
              <a:ext cx="5643562" cy="2859087"/>
              <a:chOff x="1331913" y="2379663"/>
              <a:chExt cx="5643562" cy="2859087"/>
            </a:xfrm>
          </p:grpSpPr>
          <p:sp>
            <p:nvSpPr>
              <p:cNvPr id="6147" name="Text Box 9"/>
              <p:cNvSpPr txBox="1">
                <a:spLocks noChangeArrowheads="1"/>
              </p:cNvSpPr>
              <p:nvPr/>
            </p:nvSpPr>
            <p:spPr bwMode="auto">
              <a:xfrm>
                <a:off x="1854200" y="3948113"/>
                <a:ext cx="25908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nl-NL" sz="1600" b="1" dirty="0">
                    <a:latin typeface="Arial" panose="020B0604020202020204" pitchFamily="34" charset="0"/>
                  </a:rPr>
                  <a:t>concentratiebreuk      =</a:t>
                </a:r>
                <a:endParaRPr lang="nl-NL" altLang="nl-NL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" name="Tekstvak 5"/>
              <p:cNvSpPr txBox="1">
                <a:spLocks noChangeArrowheads="1"/>
              </p:cNvSpPr>
              <p:nvPr/>
            </p:nvSpPr>
            <p:spPr bwMode="auto">
              <a:xfrm>
                <a:off x="1331913" y="2379663"/>
                <a:ext cx="2455083" cy="1354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3200" kern="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    [Ni(CO)</a:t>
                </a:r>
                <a:r>
                  <a:rPr lang="nl-NL" sz="3200" kern="0" baseline="-30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</a:t>
                </a:r>
                <a:r>
                  <a:rPr lang="nl-NL" sz="3200" kern="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]</a:t>
                </a:r>
                <a:endParaRPr lang="nl-NL" kern="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800" b="1" kern="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      ------------------------</a:t>
                </a:r>
                <a:endParaRPr lang="nl-NL" sz="800" kern="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2800" kern="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      </a:t>
                </a:r>
                <a:r>
                  <a:rPr lang="nl-NL" sz="2800" kern="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  </a:t>
                </a:r>
                <a:r>
                  <a:rPr lang="nl-NL" sz="3200" kern="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[CO]</a:t>
                </a:r>
                <a:r>
                  <a:rPr lang="nl-NL" sz="3200" kern="0" baseline="40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</a:t>
                </a:r>
                <a:r>
                  <a:rPr lang="nl-NL" kern="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 </a:t>
                </a:r>
                <a:endParaRPr lang="nl-NL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154" name="Text Box 8"/>
              <p:cNvSpPr txBox="1">
                <a:spLocks noChangeArrowheads="1"/>
              </p:cNvSpPr>
              <p:nvPr/>
            </p:nvSpPr>
            <p:spPr bwMode="auto">
              <a:xfrm>
                <a:off x="4373563" y="3940175"/>
                <a:ext cx="2601912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nl-NL" sz="1600" b="1" dirty="0">
                    <a:latin typeface="Arial" panose="020B0604020202020204" pitchFamily="34" charset="0"/>
                  </a:rPr>
                  <a:t>evenwichtsconstante</a:t>
                </a:r>
                <a:endParaRPr lang="nl-NL" altLang="nl-NL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" name="Linkeraccolade 10"/>
              <p:cNvSpPr/>
              <p:nvPr/>
            </p:nvSpPr>
            <p:spPr>
              <a:xfrm rot="16200000">
                <a:off x="3967792" y="2152651"/>
                <a:ext cx="508000" cy="4787900"/>
              </a:xfrm>
              <a:prstGeom prst="lef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6156" name="Text Box 11"/>
              <p:cNvSpPr txBox="1">
                <a:spLocks noChangeArrowheads="1"/>
              </p:cNvSpPr>
              <p:nvPr/>
            </p:nvSpPr>
            <p:spPr bwMode="auto">
              <a:xfrm>
                <a:off x="2744788" y="4838700"/>
                <a:ext cx="3079750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nl-NL" sz="20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evenwichtsvoorwaarde</a:t>
                </a:r>
                <a:endParaRPr lang="nl-NL" altLang="nl-NL" sz="2000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B26963BA-F2ED-4AC3-9F76-0AA989F5CE14}"/>
              </a:ext>
            </a:extLst>
          </p:cNvPr>
          <p:cNvGrpSpPr/>
          <p:nvPr/>
        </p:nvGrpSpPr>
        <p:grpSpPr>
          <a:xfrm>
            <a:off x="1222375" y="415925"/>
            <a:ext cx="6373813" cy="584200"/>
            <a:chOff x="1222375" y="415925"/>
            <a:chExt cx="6373813" cy="584200"/>
          </a:xfrm>
        </p:grpSpPr>
        <p:sp>
          <p:nvSpPr>
            <p:cNvPr id="16" name="Tekstvak 1">
              <a:extLst>
                <a:ext uri="{FF2B5EF4-FFF2-40B4-BE49-F238E27FC236}">
                  <a16:creationId xmlns:a16="http://schemas.microsoft.com/office/drawing/2014/main" id="{B9555F4D-6798-418D-BE70-8E4C8BAE36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375" y="415925"/>
              <a:ext cx="63738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Ni </a:t>
              </a:r>
              <a:r>
                <a:rPr lang="nl-NL" altLang="nl-NL" sz="2400" dirty="0">
                  <a:latin typeface="Calibri" panose="020F0502020204030204" pitchFamily="34" charset="0"/>
                </a:rPr>
                <a:t>(s)</a:t>
              </a:r>
              <a:r>
                <a:rPr lang="nl-NL" altLang="nl-NL" sz="2800" dirty="0">
                  <a:latin typeface="Calibri" panose="020F0502020204030204" pitchFamily="34" charset="0"/>
                </a:rPr>
                <a:t>  </a:t>
              </a:r>
              <a:r>
                <a:rPr lang="nl-NL" altLang="nl-NL" dirty="0">
                  <a:latin typeface="Calibri" panose="020F0502020204030204" pitchFamily="34" charset="0"/>
                </a:rPr>
                <a:t>+  4 CO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  <a:r>
                <a:rPr lang="nl-NL" altLang="nl-NL" dirty="0">
                  <a:latin typeface="Calibri" panose="020F0502020204030204" pitchFamily="34" charset="0"/>
                </a:rPr>
                <a:t>               Ni(CO)</a:t>
              </a:r>
              <a:r>
                <a:rPr lang="nl-NL" altLang="nl-NL" baseline="-30000" dirty="0">
                  <a:latin typeface="Calibri" panose="020F0502020204030204" pitchFamily="34" charset="0"/>
                </a:rPr>
                <a:t>4</a:t>
              </a:r>
              <a:r>
                <a:rPr lang="nl-NL" altLang="nl-NL" dirty="0">
                  <a:latin typeface="Calibri" panose="020F0502020204030204" pitchFamily="34" charset="0"/>
                </a:rPr>
                <a:t> </a:t>
              </a:r>
              <a:r>
                <a:rPr lang="nl-NL" altLang="nl-NL" sz="2400" dirty="0">
                  <a:latin typeface="Calibri" panose="020F0502020204030204" pitchFamily="34" charset="0"/>
                </a:rPr>
                <a:t>(g)</a:t>
              </a:r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ACA805AA-54C8-456D-A7C5-B201F14668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2450" y="620713"/>
              <a:ext cx="5334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25FB0DEB-BF0E-4D39-8ED7-CF7C145AE1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11650" y="765175"/>
              <a:ext cx="574675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69970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878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4781726" y="5033395"/>
            <a:ext cx="5230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/>
              <a:t>Glucose  +   Zuurstof   →  Water   +  Koolstofdioxide</a:t>
            </a:r>
            <a:br>
              <a:rPr lang="nl-NL" dirty="0"/>
            </a:br>
            <a:r>
              <a:rPr lang="nl-NL" dirty="0"/>
              <a:t>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  +    6 O</a:t>
            </a:r>
            <a:r>
              <a:rPr lang="nl-NL" baseline="-25000" dirty="0"/>
              <a:t>2</a:t>
            </a:r>
            <a:r>
              <a:rPr lang="nl-NL" dirty="0"/>
              <a:t>   </a:t>
            </a:r>
            <a:r>
              <a:rPr lang="nl-NL" sz="400" dirty="0"/>
              <a:t>       </a:t>
            </a:r>
            <a:r>
              <a:rPr lang="nl-NL" dirty="0"/>
              <a:t>→  6 H</a:t>
            </a:r>
            <a:r>
              <a:rPr lang="nl-NL" baseline="-25000" dirty="0"/>
              <a:t>2</a:t>
            </a:r>
            <a:r>
              <a:rPr lang="nl-NL" dirty="0"/>
              <a:t>O  +   6 CO</a:t>
            </a:r>
            <a:r>
              <a:rPr lang="nl-NL" baseline="-25000" dirty="0"/>
              <a:t>2</a:t>
            </a:r>
            <a:endParaRPr lang="nl-NL" dirty="0"/>
          </a:p>
          <a:p>
            <a:r>
              <a:rPr lang="nl-NL" dirty="0"/>
              <a:t> 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781726" y="1235146"/>
            <a:ext cx="4471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Water   +  Koolstofdioxide →  Glucose   +   Zuurstof    </a:t>
            </a:r>
            <a:r>
              <a:rPr lang="nl-NL" dirty="0"/>
              <a:t>6 H</a:t>
            </a:r>
            <a:r>
              <a:rPr lang="nl-NL" baseline="-25000" dirty="0"/>
              <a:t>2</a:t>
            </a:r>
            <a:r>
              <a:rPr lang="nl-NL" dirty="0"/>
              <a:t>O  +    6 CO</a:t>
            </a:r>
            <a:r>
              <a:rPr lang="nl-NL" baseline="-25000" dirty="0"/>
              <a:t>2</a:t>
            </a:r>
            <a:r>
              <a:rPr lang="nl-NL" dirty="0"/>
              <a:t>          </a:t>
            </a:r>
            <a:r>
              <a:rPr lang="nl-NL" sz="400" dirty="0"/>
              <a:t>           </a:t>
            </a:r>
            <a:r>
              <a:rPr lang="nl-NL" dirty="0"/>
              <a:t>→  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 +   6 O</a:t>
            </a:r>
            <a:r>
              <a:rPr lang="nl-NL" baseline="-25000" dirty="0"/>
              <a:t>2</a:t>
            </a:r>
            <a:endParaRPr lang="nl-NL" dirty="0"/>
          </a:p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1" t="83" r="32248" b="13329"/>
          <a:stretch/>
        </p:blipFill>
        <p:spPr>
          <a:xfrm>
            <a:off x="528507" y="3794956"/>
            <a:ext cx="1904301" cy="2779421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196000" y="3816000"/>
            <a:ext cx="322975" cy="2513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47854" y="3624044"/>
            <a:ext cx="919552" cy="195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905054" y="5885760"/>
            <a:ext cx="914400" cy="44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864727" y="3818335"/>
            <a:ext cx="914400" cy="116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1758844" y="6260095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155673" y="3861874"/>
            <a:ext cx="120321" cy="145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04117" y="5557617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74E0E28D-AA7F-4AAC-8FD1-EFF0A2B5A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7" y="150773"/>
            <a:ext cx="2678625" cy="347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80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4781726" y="5033395"/>
            <a:ext cx="5230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/>
              <a:t>Glucose  +   Zuurstof   →  Water   +  Koolstofdioxide</a:t>
            </a:r>
            <a:br>
              <a:rPr lang="nl-NL" dirty="0"/>
            </a:br>
            <a:r>
              <a:rPr lang="nl-NL" dirty="0"/>
              <a:t>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  +    6 O</a:t>
            </a:r>
            <a:r>
              <a:rPr lang="nl-NL" baseline="-25000" dirty="0"/>
              <a:t>2</a:t>
            </a:r>
            <a:r>
              <a:rPr lang="nl-NL" dirty="0"/>
              <a:t>   </a:t>
            </a:r>
            <a:r>
              <a:rPr lang="nl-NL" sz="400" dirty="0"/>
              <a:t>       </a:t>
            </a:r>
            <a:r>
              <a:rPr lang="nl-NL" dirty="0"/>
              <a:t>→  6 H</a:t>
            </a:r>
            <a:r>
              <a:rPr lang="nl-NL" baseline="-25000" dirty="0"/>
              <a:t>2</a:t>
            </a:r>
            <a:r>
              <a:rPr lang="nl-NL" dirty="0"/>
              <a:t>O  +   6 CO</a:t>
            </a:r>
            <a:r>
              <a:rPr lang="nl-NL" baseline="-25000" dirty="0"/>
              <a:t>2</a:t>
            </a:r>
            <a:endParaRPr lang="nl-NL" dirty="0"/>
          </a:p>
          <a:p>
            <a:r>
              <a:rPr lang="nl-NL" dirty="0"/>
              <a:t> 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781726" y="1235146"/>
            <a:ext cx="4471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Water   +  Koolstofdioxide →  Glucose   +   Zuurstof    </a:t>
            </a:r>
            <a:r>
              <a:rPr lang="nl-NL" dirty="0"/>
              <a:t>6 H</a:t>
            </a:r>
            <a:r>
              <a:rPr lang="nl-NL" baseline="-25000" dirty="0"/>
              <a:t>2</a:t>
            </a:r>
            <a:r>
              <a:rPr lang="nl-NL" dirty="0"/>
              <a:t>O  +    6 CO</a:t>
            </a:r>
            <a:r>
              <a:rPr lang="nl-NL" baseline="-25000" dirty="0"/>
              <a:t>2</a:t>
            </a:r>
            <a:r>
              <a:rPr lang="nl-NL" dirty="0"/>
              <a:t>          </a:t>
            </a:r>
            <a:r>
              <a:rPr lang="nl-NL" sz="400" dirty="0"/>
              <a:t>           </a:t>
            </a:r>
            <a:r>
              <a:rPr lang="nl-NL" dirty="0"/>
              <a:t>→  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 +   6 O</a:t>
            </a:r>
            <a:r>
              <a:rPr lang="nl-NL" baseline="-25000" dirty="0"/>
              <a:t>2</a:t>
            </a:r>
            <a:endParaRPr lang="nl-NL" dirty="0"/>
          </a:p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1" t="83" r="32248" b="13329"/>
          <a:stretch/>
        </p:blipFill>
        <p:spPr>
          <a:xfrm>
            <a:off x="528507" y="3794956"/>
            <a:ext cx="1904301" cy="2779421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196000" y="3816000"/>
            <a:ext cx="322975" cy="2513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47854" y="3624044"/>
            <a:ext cx="919552" cy="195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905054" y="5885760"/>
            <a:ext cx="914400" cy="44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864727" y="3818335"/>
            <a:ext cx="914400" cy="116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1758844" y="6260095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155673" y="3861874"/>
            <a:ext cx="120321" cy="145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04117" y="5557617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74E0E28D-AA7F-4AAC-8FD1-EFF0A2B5A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7" y="150773"/>
            <a:ext cx="2678625" cy="347806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4674B18-BEA6-A4E5-4E1B-03E80E8959DE}"/>
              </a:ext>
            </a:extLst>
          </p:cNvPr>
          <p:cNvSpPr txBox="1"/>
          <p:nvPr/>
        </p:nvSpPr>
        <p:spPr>
          <a:xfrm>
            <a:off x="4781726" y="716609"/>
            <a:ext cx="1397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fotosynthese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6DAE987-8CDE-BD91-B292-4CCC995D18BE}"/>
              </a:ext>
            </a:extLst>
          </p:cNvPr>
          <p:cNvSpPr txBox="1"/>
          <p:nvPr/>
        </p:nvSpPr>
        <p:spPr>
          <a:xfrm>
            <a:off x="4781726" y="4514859"/>
            <a:ext cx="1317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verbranding</a:t>
            </a:r>
          </a:p>
        </p:txBody>
      </p:sp>
    </p:spTree>
    <p:extLst>
      <p:ext uri="{BB962C8B-B14F-4D97-AF65-F5344CB8AC3E}">
        <p14:creationId xmlns:p14="http://schemas.microsoft.com/office/powerpoint/2010/main" val="214960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4781726" y="5033395"/>
            <a:ext cx="5230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/>
              <a:t>Glucose  +   Zuurstof   →  Water   +  Koolstofdioxide</a:t>
            </a:r>
            <a:br>
              <a:rPr lang="nl-NL" dirty="0"/>
            </a:br>
            <a:r>
              <a:rPr lang="nl-NL" dirty="0"/>
              <a:t>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  +    6 O</a:t>
            </a:r>
            <a:r>
              <a:rPr lang="nl-NL" baseline="-25000" dirty="0"/>
              <a:t>2</a:t>
            </a:r>
            <a:r>
              <a:rPr lang="nl-NL" dirty="0"/>
              <a:t>   </a:t>
            </a:r>
            <a:r>
              <a:rPr lang="nl-NL" sz="400" dirty="0"/>
              <a:t>       </a:t>
            </a:r>
            <a:r>
              <a:rPr lang="nl-NL" dirty="0"/>
              <a:t>→  6 H</a:t>
            </a:r>
            <a:r>
              <a:rPr lang="nl-NL" baseline="-25000" dirty="0"/>
              <a:t>2</a:t>
            </a:r>
            <a:r>
              <a:rPr lang="nl-NL" dirty="0"/>
              <a:t>O  +   6 CO</a:t>
            </a:r>
            <a:r>
              <a:rPr lang="nl-NL" baseline="-25000" dirty="0"/>
              <a:t>2</a:t>
            </a:r>
            <a:endParaRPr lang="nl-NL" dirty="0"/>
          </a:p>
          <a:p>
            <a:r>
              <a:rPr lang="nl-NL" dirty="0"/>
              <a:t> 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781726" y="1235146"/>
            <a:ext cx="4471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Water   +  Koolstofdioxide →  Glucose   +   Zuurstof    </a:t>
            </a:r>
            <a:r>
              <a:rPr lang="nl-NL" dirty="0"/>
              <a:t>6 H</a:t>
            </a:r>
            <a:r>
              <a:rPr lang="nl-NL" baseline="-25000" dirty="0"/>
              <a:t>2</a:t>
            </a:r>
            <a:r>
              <a:rPr lang="nl-NL" dirty="0"/>
              <a:t>O  +    6 CO</a:t>
            </a:r>
            <a:r>
              <a:rPr lang="nl-NL" baseline="-25000" dirty="0"/>
              <a:t>2</a:t>
            </a:r>
            <a:r>
              <a:rPr lang="nl-NL" dirty="0"/>
              <a:t>          </a:t>
            </a:r>
            <a:r>
              <a:rPr lang="nl-NL" sz="400" dirty="0"/>
              <a:t>           </a:t>
            </a:r>
            <a:r>
              <a:rPr lang="nl-NL" dirty="0"/>
              <a:t>→  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 +   6 O</a:t>
            </a:r>
            <a:r>
              <a:rPr lang="nl-NL" baseline="-25000" dirty="0"/>
              <a:t>2</a:t>
            </a:r>
            <a:endParaRPr lang="nl-NL" dirty="0"/>
          </a:p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1" t="83" r="32248" b="13329"/>
          <a:stretch/>
        </p:blipFill>
        <p:spPr>
          <a:xfrm>
            <a:off x="528507" y="3794956"/>
            <a:ext cx="1904301" cy="2779421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196000" y="3816000"/>
            <a:ext cx="322975" cy="2513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47854" y="3624044"/>
            <a:ext cx="919552" cy="195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905054" y="5885760"/>
            <a:ext cx="914400" cy="44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864727" y="3818335"/>
            <a:ext cx="914400" cy="116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1758844" y="6260095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155673" y="3861874"/>
            <a:ext cx="120321" cy="145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04117" y="5557617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4197532" y="3039679"/>
            <a:ext cx="4589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0000"/>
                </a:solidFill>
              </a:rPr>
              <a:t>Omkeerbare reactie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74E0E28D-AA7F-4AAC-8FD1-EFF0A2B5A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7" y="150773"/>
            <a:ext cx="2678625" cy="347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62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4781726" y="5033395"/>
            <a:ext cx="5230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/>
              <a:t>Glucose  +   Zuurstof   →  Water   +  Koolstofdioxide</a:t>
            </a:r>
            <a:br>
              <a:rPr lang="nl-NL" dirty="0"/>
            </a:br>
            <a:r>
              <a:rPr lang="nl-NL" dirty="0"/>
              <a:t>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  +    6 O</a:t>
            </a:r>
            <a:r>
              <a:rPr lang="nl-NL" baseline="-25000" dirty="0"/>
              <a:t>2</a:t>
            </a:r>
            <a:r>
              <a:rPr lang="nl-NL" dirty="0"/>
              <a:t>   </a:t>
            </a:r>
            <a:r>
              <a:rPr lang="nl-NL" sz="400" dirty="0"/>
              <a:t>       </a:t>
            </a:r>
            <a:r>
              <a:rPr lang="nl-NL" dirty="0"/>
              <a:t>→  6 H</a:t>
            </a:r>
            <a:r>
              <a:rPr lang="nl-NL" baseline="-25000" dirty="0"/>
              <a:t>2</a:t>
            </a:r>
            <a:r>
              <a:rPr lang="nl-NL" dirty="0"/>
              <a:t>O  +   6 CO</a:t>
            </a:r>
            <a:r>
              <a:rPr lang="nl-NL" baseline="-25000" dirty="0"/>
              <a:t>2</a:t>
            </a:r>
            <a:endParaRPr lang="nl-NL" dirty="0"/>
          </a:p>
          <a:p>
            <a:r>
              <a:rPr lang="nl-NL" dirty="0"/>
              <a:t> 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781726" y="1235146"/>
            <a:ext cx="4471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Water   +  Koolstofdioxide →  Glucose   +   Zuurstof    </a:t>
            </a:r>
            <a:r>
              <a:rPr lang="nl-NL" dirty="0"/>
              <a:t>6 H</a:t>
            </a:r>
            <a:r>
              <a:rPr lang="nl-NL" baseline="-25000" dirty="0"/>
              <a:t>2</a:t>
            </a:r>
            <a:r>
              <a:rPr lang="nl-NL" dirty="0"/>
              <a:t>O  +    6 CO</a:t>
            </a:r>
            <a:r>
              <a:rPr lang="nl-NL" baseline="-25000" dirty="0"/>
              <a:t>2</a:t>
            </a:r>
            <a:r>
              <a:rPr lang="nl-NL" dirty="0"/>
              <a:t>          </a:t>
            </a:r>
            <a:r>
              <a:rPr lang="nl-NL" sz="400" dirty="0"/>
              <a:t>           </a:t>
            </a:r>
            <a:r>
              <a:rPr lang="nl-NL" dirty="0"/>
              <a:t>→  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 +   6 O</a:t>
            </a:r>
            <a:r>
              <a:rPr lang="nl-NL" baseline="-25000" dirty="0"/>
              <a:t>2</a:t>
            </a:r>
            <a:endParaRPr lang="nl-NL" dirty="0"/>
          </a:p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1" t="83" r="32248" b="13329"/>
          <a:stretch/>
        </p:blipFill>
        <p:spPr>
          <a:xfrm>
            <a:off x="528507" y="3794956"/>
            <a:ext cx="1904301" cy="2779421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2196000" y="3816000"/>
            <a:ext cx="322975" cy="2513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47854" y="3624044"/>
            <a:ext cx="919552" cy="195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905054" y="5885760"/>
            <a:ext cx="914400" cy="44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864727" y="3818335"/>
            <a:ext cx="914400" cy="116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1758844" y="6260095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155673" y="3861874"/>
            <a:ext cx="120321" cy="145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04117" y="5557617"/>
            <a:ext cx="121219" cy="139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4197532" y="3039679"/>
            <a:ext cx="458941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Omkeerbare reactie</a:t>
            </a:r>
          </a:p>
          <a:p>
            <a:r>
              <a:rPr lang="nl-NL" sz="3200" dirty="0"/>
              <a:t>onder </a:t>
            </a:r>
            <a:r>
              <a:rPr lang="nl-NL" sz="3200" dirty="0">
                <a:solidFill>
                  <a:srgbClr val="FF0000"/>
                </a:solidFill>
              </a:rPr>
              <a:t>verschillende </a:t>
            </a:r>
            <a:r>
              <a:rPr lang="nl-NL" sz="3200" dirty="0"/>
              <a:t>omstandigheden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91AB459B-63E5-499F-92C4-BCC19A8228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7" y="150773"/>
            <a:ext cx="2678625" cy="347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64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AFCD15E-D919-4A0A-B8E7-7E92CC33C890}"/>
              </a:ext>
            </a:extLst>
          </p:cNvPr>
          <p:cNvSpPr txBox="1"/>
          <p:nvPr/>
        </p:nvSpPr>
        <p:spPr>
          <a:xfrm>
            <a:off x="4197532" y="3039679"/>
            <a:ext cx="458941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Omkeerbare reactie</a:t>
            </a:r>
          </a:p>
          <a:p>
            <a:r>
              <a:rPr lang="nl-NL" sz="3200" dirty="0"/>
              <a:t>onder</a:t>
            </a:r>
            <a:r>
              <a:rPr lang="nl-NL" sz="3200" dirty="0">
                <a:solidFill>
                  <a:srgbClr val="FF0000"/>
                </a:solidFill>
              </a:rPr>
              <a:t> dezelfde </a:t>
            </a:r>
            <a:r>
              <a:rPr lang="nl-NL" sz="3200" dirty="0"/>
              <a:t>omstandigheden</a:t>
            </a:r>
          </a:p>
        </p:txBody>
      </p:sp>
    </p:spTree>
    <p:extLst>
      <p:ext uri="{BB962C8B-B14F-4D97-AF65-F5344CB8AC3E}">
        <p14:creationId xmlns:p14="http://schemas.microsoft.com/office/powerpoint/2010/main" val="257473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197532" y="3039679"/>
            <a:ext cx="45894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0000"/>
                </a:solidFill>
              </a:rPr>
              <a:t>Omkeerbare reactie</a:t>
            </a:r>
          </a:p>
          <a:p>
            <a:endParaRPr lang="nl-NL" sz="4000" dirty="0">
              <a:solidFill>
                <a:srgbClr val="FF0000"/>
              </a:solidFill>
            </a:endParaRPr>
          </a:p>
          <a:p>
            <a:endParaRPr lang="nl-NL" sz="4000" dirty="0">
              <a:solidFill>
                <a:srgbClr val="FF0000"/>
              </a:solidFill>
            </a:endParaRPr>
          </a:p>
          <a:p>
            <a:endParaRPr lang="nl-NL" sz="4000" dirty="0">
              <a:solidFill>
                <a:srgbClr val="FF000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1" r="8093"/>
          <a:stretch/>
        </p:blipFill>
        <p:spPr>
          <a:xfrm>
            <a:off x="-1" y="0"/>
            <a:ext cx="2987825" cy="6858000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-1" y="0"/>
            <a:ext cx="3010501" cy="6858000"/>
            <a:chOff x="-1" y="0"/>
            <a:chExt cx="3010501" cy="6858000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181" r="8093"/>
            <a:stretch/>
          </p:blipFill>
          <p:spPr>
            <a:xfrm>
              <a:off x="-1" y="0"/>
              <a:ext cx="2987825" cy="6858000"/>
            </a:xfrm>
            <a:prstGeom prst="rect">
              <a:avLst/>
            </a:prstGeom>
          </p:spPr>
        </p:pic>
        <p:sp>
          <p:nvSpPr>
            <p:cNvPr id="7" name="Tekstvak 6"/>
            <p:cNvSpPr txBox="1"/>
            <p:nvPr/>
          </p:nvSpPr>
          <p:spPr>
            <a:xfrm>
              <a:off x="994276" y="2780928"/>
              <a:ext cx="2016224" cy="1733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accent2">
                      <a:lumMod val="50000"/>
                    </a:schemeClr>
                  </a:solidFill>
                </a:rPr>
                <a:t>NO</a:t>
              </a:r>
              <a:r>
                <a:rPr lang="en-US" sz="4000" baseline="-25000" dirty="0">
                  <a:solidFill>
                    <a:schemeClr val="accent2">
                      <a:lumMod val="50000"/>
                    </a:schemeClr>
                  </a:solidFill>
                </a:rPr>
                <a:t>2</a:t>
              </a:r>
            </a:p>
            <a:p>
              <a:endParaRPr lang="en-US" sz="4000" baseline="-250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r>
                <a:rPr lang="en-US" sz="4000" dirty="0">
                  <a:solidFill>
                    <a:schemeClr val="bg1">
                      <a:lumMod val="85000"/>
                    </a:schemeClr>
                  </a:solidFill>
                </a:rPr>
                <a:t>N</a:t>
              </a:r>
              <a:r>
                <a:rPr lang="en-US" sz="4000" baseline="-25000" dirty="0">
                  <a:solidFill>
                    <a:schemeClr val="bg1">
                      <a:lumMod val="85000"/>
                    </a:schemeClr>
                  </a:solidFill>
                </a:rPr>
                <a:t>2</a:t>
              </a:r>
              <a:r>
                <a:rPr lang="en-US" sz="4000" dirty="0">
                  <a:solidFill>
                    <a:schemeClr val="bg1">
                      <a:lumMod val="85000"/>
                    </a:schemeClr>
                  </a:solidFill>
                </a:rPr>
                <a:t>O</a:t>
              </a:r>
              <a:r>
                <a:rPr lang="en-US" sz="4000" baseline="-25000" dirty="0">
                  <a:solidFill>
                    <a:schemeClr val="bg1">
                      <a:lumMod val="85000"/>
                    </a:schemeClr>
                  </a:solidFill>
                </a:rPr>
                <a:t>4</a:t>
              </a:r>
              <a:endParaRPr lang="nl-NL" sz="4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11" name="Tekstvak 10">
            <a:extLst>
              <a:ext uri="{FF2B5EF4-FFF2-40B4-BE49-F238E27FC236}">
                <a16:creationId xmlns:a16="http://schemas.microsoft.com/office/drawing/2014/main" id="{BB05C0BE-1D67-40B6-976E-60DE5B4861B2}"/>
              </a:ext>
            </a:extLst>
          </p:cNvPr>
          <p:cNvSpPr txBox="1"/>
          <p:nvPr/>
        </p:nvSpPr>
        <p:spPr>
          <a:xfrm>
            <a:off x="4197532" y="3039679"/>
            <a:ext cx="458941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Omkeerbare reactie</a:t>
            </a:r>
          </a:p>
          <a:p>
            <a:r>
              <a:rPr lang="nl-NL" sz="3200" dirty="0"/>
              <a:t>onder</a:t>
            </a:r>
            <a:r>
              <a:rPr lang="nl-NL" sz="3200" dirty="0">
                <a:solidFill>
                  <a:srgbClr val="FF0000"/>
                </a:solidFill>
              </a:rPr>
              <a:t> dezelfde </a:t>
            </a:r>
            <a:r>
              <a:rPr lang="nl-NL" sz="3200" dirty="0"/>
              <a:t>omstandigheden</a:t>
            </a:r>
          </a:p>
        </p:txBody>
      </p:sp>
    </p:spTree>
    <p:extLst>
      <p:ext uri="{BB962C8B-B14F-4D97-AF65-F5344CB8AC3E}">
        <p14:creationId xmlns:p14="http://schemas.microsoft.com/office/powerpoint/2010/main" val="391758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670</TotalTime>
  <Words>1816</Words>
  <Application>Microsoft Office PowerPoint</Application>
  <PresentationFormat>Diavoorstelling (4:3)</PresentationFormat>
  <Paragraphs>216</Paragraphs>
  <Slides>37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28</cp:revision>
  <dcterms:created xsi:type="dcterms:W3CDTF">2014-09-30T14:22:31Z</dcterms:created>
  <dcterms:modified xsi:type="dcterms:W3CDTF">2023-02-27T09:50:46Z</dcterms:modified>
</cp:coreProperties>
</file>